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6" r:id="rId1"/>
  </p:sldMasterIdLst>
  <p:notesMasterIdLst>
    <p:notesMasterId r:id="rId75"/>
  </p:notesMasterIdLst>
  <p:handoutMasterIdLst>
    <p:handoutMasterId r:id="rId76"/>
  </p:handoutMasterIdLst>
  <p:sldIdLst>
    <p:sldId id="256" r:id="rId2"/>
    <p:sldId id="257" r:id="rId3"/>
    <p:sldId id="258" r:id="rId4"/>
    <p:sldId id="32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29" r:id="rId33"/>
    <p:sldId id="331" r:id="rId34"/>
    <p:sldId id="330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26" r:id="rId65"/>
    <p:sldId id="318" r:id="rId66"/>
    <p:sldId id="317" r:id="rId67"/>
    <p:sldId id="319" r:id="rId68"/>
    <p:sldId id="320" r:id="rId69"/>
    <p:sldId id="321" r:id="rId70"/>
    <p:sldId id="322" r:id="rId71"/>
    <p:sldId id="323" r:id="rId72"/>
    <p:sldId id="324" r:id="rId73"/>
    <p:sldId id="325" r:id="rId74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87">
          <p15:clr>
            <a:srgbClr val="A4A3A4"/>
          </p15:clr>
        </p15:guide>
        <p15:guide id="2" pos="2828">
          <p15:clr>
            <a:srgbClr val="A4A3A4"/>
          </p15:clr>
        </p15:guide>
        <p15:guide id="3" orient="horz" pos="343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A5D9"/>
    <a:srgbClr val="13250B"/>
    <a:srgbClr val="FF6666"/>
    <a:srgbClr val="004680"/>
    <a:srgbClr val="00A5FF"/>
    <a:srgbClr val="004663"/>
    <a:srgbClr val="3399FF"/>
    <a:srgbClr val="0099FF"/>
    <a:srgbClr val="99CC33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3" autoAdjust="0"/>
    <p:restoredTop sz="94286" autoAdjust="0"/>
  </p:normalViewPr>
  <p:slideViewPr>
    <p:cSldViewPr snapToGrid="0" showGuides="1">
      <p:cViewPr varScale="1">
        <p:scale>
          <a:sx n="106" d="100"/>
          <a:sy n="106" d="100"/>
        </p:scale>
        <p:origin x="960" y="102"/>
      </p:cViewPr>
      <p:guideLst>
        <p:guide orient="horz" pos="3587"/>
        <p:guide pos="2828"/>
        <p:guide orient="horz" pos="34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3144" y="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090058" y="40376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 algn="ctr"/>
            <a:r>
              <a:rPr lang="en-US" smtClean="0">
                <a:latin typeface="Gill Sans MT"/>
              </a:rPr>
              <a:t>What Makes Hawaii Seafood Sustainable?</a:t>
            </a:r>
            <a:endParaRPr lang="en-US" dirty="0"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>
                <a:latin typeface="Gill Sans MT"/>
              </a:rPr>
              <a:t>Hawaii Seafood Council</a:t>
            </a:r>
            <a:endParaRPr lang="en-US" dirty="0"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3ED2A09-FC61-EA46-875E-E7D673079702}" type="slidenum">
              <a:rPr lang="en-US" smtClean="0">
                <a:latin typeface="Gill Sans MT"/>
              </a:rPr>
              <a:t>‹#›</a:t>
            </a:fld>
            <a:endParaRPr lang="en-US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12791153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Gill Sans MT"/>
              </a:defRPr>
            </a:lvl1pPr>
          </a:lstStyle>
          <a:p>
            <a:r>
              <a:rPr lang="en-US" smtClean="0"/>
              <a:t>What Makes Hawaii Seafood Sustainable?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Gill Sans MT"/>
              </a:defRPr>
            </a:lvl1pPr>
          </a:lstStyle>
          <a:p>
            <a:fld id="{2580E38F-1F4F-9B49-822C-BC248C224BD5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Gill Sans MT"/>
              </a:defRPr>
            </a:lvl1pPr>
          </a:lstStyle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Gill Sans MT"/>
              </a:defRPr>
            </a:lvl1pPr>
          </a:lstStyle>
          <a:p>
            <a:fld id="{59E115AF-ABD3-AC4F-8289-8697BEE167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91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457200" rtl="0" eaLnBrk="1" latinLnBrk="0" hangingPunct="1">
      <a:defRPr sz="1200" kern="1200">
        <a:solidFill>
          <a:schemeClr val="tx1"/>
        </a:solidFill>
        <a:latin typeface="Gill Sans M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Gill Sans M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Gill Sans M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Gill Sans M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Gill Sans M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887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00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833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771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546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261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140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42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732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719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277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0772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96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9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037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470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11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115AF-ABD3-AC4F-8289-8697BEE1675D}" type="slidenum"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967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115AF-ABD3-AC4F-8289-8697BEE1675D}" type="slidenum"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96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115AF-ABD3-AC4F-8289-8697BEE1675D}" type="slidenum"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967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115AF-ABD3-AC4F-8289-8697BEE1675D}" type="slidenum"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967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115AF-ABD3-AC4F-8289-8697BEE1675D}" type="slidenum"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9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4073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115AF-ABD3-AC4F-8289-8697BEE1675D}" type="slidenum"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967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115AF-ABD3-AC4F-8289-8697BEE1675D}" type="slidenum"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967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4555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5636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9876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297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6010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963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1638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0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0194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939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7824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3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3738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6404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932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5997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668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5562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477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0725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935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3857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0019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6174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9715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4913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770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375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03698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08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5086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100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1868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91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212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3006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965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6929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84777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3718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972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523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1522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2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6462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453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867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What Makes Hawaii Seafood Sustainable?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970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a background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099075" y="0"/>
            <a:ext cx="3472925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wrap="square" lIns="457200" tIns="685800" rIns="457200" bIns="3657600">
            <a:noAutofit/>
          </a:bodyPr>
          <a:lstStyle>
            <a:lvl1pPr>
              <a:spcAft>
                <a:spcPts val="600"/>
              </a:spcAft>
              <a:defRPr sz="2800" baseline="0">
                <a:solidFill>
                  <a:srgbClr val="00A5D9"/>
                </a:solidFill>
              </a:defRPr>
            </a:lvl1pPr>
          </a:lstStyle>
          <a:p>
            <a:r>
              <a:rPr lang="en-US" dirty="0"/>
              <a:t>Insert Presentation Title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295832" y="6356350"/>
            <a:ext cx="2133600" cy="365125"/>
          </a:xfrm>
        </p:spPr>
        <p:txBody>
          <a:bodyPr/>
          <a:lstStyle/>
          <a:p>
            <a:fld id="{0741CCF8-EE25-B345-A99B-02426D3E2030}" type="datetime1">
              <a:rPr lang="en-US" smtClean="0"/>
              <a:t>1/17/2018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082800" cy="365125"/>
          </a:xfrm>
        </p:spPr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738A9B5-B1FF-D846-A858-4788432FB32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545018"/>
            <a:ext cx="2667000" cy="1143000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800" baseline="0">
                <a:solidFill>
                  <a:srgbClr val="00468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author name(s)</a:t>
            </a:r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1524000" y="4865688"/>
            <a:ext cx="2641600" cy="104298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Insert HSC logo</a:t>
            </a:r>
          </a:p>
        </p:txBody>
      </p:sp>
    </p:spTree>
    <p:extLst>
      <p:ext uri="{BB962C8B-B14F-4D97-AF65-F5344CB8AC3E}">
        <p14:creationId xmlns:p14="http://schemas.microsoft.com/office/powerpoint/2010/main" val="71843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oid: ru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9567" y="464949"/>
            <a:ext cx="8300614" cy="49803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a source</a:t>
            </a:r>
            <a:endParaRPr lang="en-US" dirty="0"/>
          </a:p>
        </p:txBody>
      </p:sp>
      <p:pic>
        <p:nvPicPr>
          <p:cNvPr id="8" name="Picture 7" descr="fpo_hsc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55" y="588777"/>
            <a:ext cx="1504557" cy="50563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9567" y="1247425"/>
            <a:ext cx="8311954" cy="0"/>
          </a:xfrm>
          <a:prstGeom prst="line">
            <a:avLst/>
          </a:prstGeom>
          <a:ln w="12700">
            <a:solidFill>
              <a:srgbClr val="FF6666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419567" y="1610312"/>
            <a:ext cx="8311954" cy="3538148"/>
            <a:chOff x="419567" y="1610312"/>
            <a:chExt cx="8311954" cy="3538148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419567" y="161031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419567" y="193196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419567" y="225361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19567" y="257526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419567" y="289691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419567" y="321856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419567" y="354021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419567" y="386186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419567" y="418351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419567" y="450516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419567" y="482681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419567" y="5148460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59756" y="1610312"/>
            <a:ext cx="7030575" cy="3594850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4" y="469900"/>
            <a:ext cx="4063067" cy="777875"/>
          </a:xfrm>
        </p:spPr>
        <p:txBody>
          <a:bodyPr lIns="274320" tIns="228600" rIns="274320" bIns="228600"/>
          <a:lstStyle>
            <a:lvl1pPr>
              <a:defRPr sz="2200" cap="all" spc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817820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oid: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45933" y="44212"/>
            <a:ext cx="8587645" cy="572796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Add a source</a:t>
            </a:r>
            <a:endParaRPr lang="en-US" dirty="0"/>
          </a:p>
        </p:txBody>
      </p:sp>
      <p:pic>
        <p:nvPicPr>
          <p:cNvPr id="12" name="Picture 11" descr="fpo_hsc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88" y="883623"/>
            <a:ext cx="1504557" cy="505630"/>
          </a:xfrm>
          <a:prstGeom prst="rect">
            <a:avLst/>
          </a:prstGeom>
        </p:spPr>
      </p:pic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7886" y="1780416"/>
            <a:ext cx="7064595" cy="3118560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2694" y="753779"/>
            <a:ext cx="4063067" cy="777875"/>
          </a:xfrm>
        </p:spPr>
        <p:txBody>
          <a:bodyPr lIns="274320" tIns="228600" rIns="274320" bIns="228600"/>
          <a:lstStyle>
            <a:lvl1pPr>
              <a:defRPr sz="2200" cap="all" spc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3212340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6FE3-ECC2-4840-8879-1AB016E581EA}" type="datetime1">
              <a:rPr lang="en-US" smtClean="0"/>
              <a:t>1/17/2018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19050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a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92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a background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73117" y="0"/>
            <a:ext cx="3472925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wrap="square" lIns="457200" tIns="685800" rIns="457200" bIns="3657600">
            <a:noAutofit/>
          </a:bodyPr>
          <a:lstStyle>
            <a:lvl1pPr>
              <a:defRPr sz="2400" baseline="0">
                <a:solidFill>
                  <a:srgbClr val="00A5D9"/>
                </a:solidFill>
              </a:defRPr>
            </a:lvl1pPr>
          </a:lstStyle>
          <a:p>
            <a:r>
              <a:rPr lang="en-US" dirty="0"/>
              <a:t>Insert Closing Message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295832" y="6356350"/>
            <a:ext cx="2133600" cy="365125"/>
          </a:xfrm>
        </p:spPr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19177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98042" y="3194658"/>
            <a:ext cx="2667000" cy="1143000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800" baseline="0">
                <a:solidFill>
                  <a:srgbClr val="00468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credits</a:t>
            </a:r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5198042" y="4515328"/>
            <a:ext cx="2641600" cy="104298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Insert HSC url or logo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197424" y="5715000"/>
            <a:ext cx="2763339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Add a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293587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581213" cy="6858000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/>
            </a:endParaRP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581213" y="0"/>
            <a:ext cx="45612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Insert a photo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50829"/>
            <a:ext cx="3457575" cy="1524856"/>
          </a:xfrm>
        </p:spPr>
        <p:txBody>
          <a:bodyPr anchor="b" anchorCtr="0"/>
          <a:lstStyle>
            <a:lvl1pPr>
              <a:defRPr sz="2200" u="none" cap="all"/>
            </a:lvl1pPr>
          </a:lstStyle>
          <a:p>
            <a:r>
              <a:rPr lang="en-US"/>
              <a:t>Add section header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56830" y="2689022"/>
            <a:ext cx="3472699" cy="276721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Add Section Subheader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44500" y="5697538"/>
            <a:ext cx="3470275" cy="541337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a source</a:t>
            </a:r>
          </a:p>
        </p:txBody>
      </p:sp>
    </p:spTree>
    <p:extLst>
      <p:ext uri="{BB962C8B-B14F-4D97-AF65-F5344CB8AC3E}">
        <p14:creationId xmlns:p14="http://schemas.microsoft.com/office/powerpoint/2010/main" val="3506739896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(alterna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600450"/>
            <a:ext cx="9144000" cy="3257550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2413" cy="3600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Insert a photo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4158" y="5715000"/>
            <a:ext cx="8251598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a source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4158" y="4392613"/>
            <a:ext cx="8240713" cy="13096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/>
              <a:t>Add Section Subheader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4158" y="3608388"/>
            <a:ext cx="8229600" cy="784225"/>
          </a:xfrm>
        </p:spPr>
        <p:txBody>
          <a:bodyPr anchor="b" anchorCtr="0"/>
          <a:lstStyle>
            <a:lvl1pPr>
              <a:defRPr sz="2200" cap="all"/>
            </a:lvl1pPr>
          </a:lstStyle>
          <a:p>
            <a:r>
              <a:rPr lang="en-US"/>
              <a:t>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40344061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section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7675" y="890589"/>
            <a:ext cx="8233149" cy="55245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/>
              <a:t>Add a Slide Title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 hasCustomPrompt="1"/>
          </p:nvPr>
        </p:nvSpPr>
        <p:spPr>
          <a:xfrm>
            <a:off x="447675" y="1590676"/>
            <a:ext cx="8233149" cy="3824288"/>
          </a:xfrm>
        </p:spPr>
        <p:txBody>
          <a:bodyPr/>
          <a:lstStyle/>
          <a:p>
            <a:pPr lvl="0"/>
            <a:r>
              <a:rPr lang="en-US"/>
              <a:t>Add text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47674" y="5715000"/>
            <a:ext cx="8233149" cy="441325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Add a source</a:t>
            </a:r>
          </a:p>
        </p:txBody>
      </p:sp>
    </p:spTree>
    <p:extLst>
      <p:ext uri="{BB962C8B-B14F-4D97-AF65-F5344CB8AC3E}">
        <p14:creationId xmlns:p14="http://schemas.microsoft.com/office/powerpoint/2010/main" val="711655321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461665"/>
          </a:xfrm>
        </p:spPr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section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7675" y="890589"/>
            <a:ext cx="8233149" cy="55245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/>
              <a:t>Add a Slide 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451143" y="1568450"/>
            <a:ext cx="4038307" cy="4038306"/>
          </a:xfrm>
        </p:spPr>
        <p:txBody>
          <a:bodyPr/>
          <a:lstStyle/>
          <a:p>
            <a:pPr lvl="0"/>
            <a:r>
              <a:rPr lang="en-US"/>
              <a:t>Add text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20" hasCustomPrompt="1"/>
          </p:nvPr>
        </p:nvSpPr>
        <p:spPr>
          <a:xfrm>
            <a:off x="4645102" y="1568450"/>
            <a:ext cx="4038307" cy="4038306"/>
          </a:xfrm>
        </p:spPr>
        <p:txBody>
          <a:bodyPr/>
          <a:lstStyle/>
          <a:p>
            <a:pPr lvl="0"/>
            <a:r>
              <a:rPr lang="en-US"/>
              <a:t>Add text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451143" y="5711912"/>
            <a:ext cx="8237245" cy="454025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Add a source</a:t>
            </a:r>
          </a:p>
        </p:txBody>
      </p:sp>
    </p:spTree>
    <p:extLst>
      <p:ext uri="{BB962C8B-B14F-4D97-AF65-F5344CB8AC3E}">
        <p14:creationId xmlns:p14="http://schemas.microsoft.com/office/powerpoint/2010/main" val="1334168236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461665"/>
          </a:xfrm>
        </p:spPr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section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7675" y="890588"/>
            <a:ext cx="4049713" cy="4518117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/>
              <a:t>Add a Slide Title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06925" y="865187"/>
            <a:ext cx="4082502" cy="4543553"/>
          </a:xfrm>
        </p:spPr>
        <p:txBody>
          <a:bodyPr/>
          <a:lstStyle/>
          <a:p>
            <a:pPr lvl="0"/>
            <a:r>
              <a:rPr lang="en-US"/>
              <a:t>Add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47720" y="5708650"/>
            <a:ext cx="8242255" cy="330200"/>
          </a:xfrm>
        </p:spPr>
        <p:txBody>
          <a:bodyPr/>
          <a:lstStyle>
            <a:lvl1pPr marL="0" indent="0">
              <a:buFontTx/>
              <a:buNone/>
              <a:defRPr sz="140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Add a source</a:t>
            </a:r>
          </a:p>
        </p:txBody>
      </p:sp>
    </p:spTree>
    <p:extLst>
      <p:ext uri="{BB962C8B-B14F-4D97-AF65-F5344CB8AC3E}">
        <p14:creationId xmlns:p14="http://schemas.microsoft.com/office/powerpoint/2010/main" val="3286680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00" cap="all" spc="1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30213" y="865189"/>
            <a:ext cx="8258175" cy="56832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a Slide Title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711981"/>
            <a:ext cx="2423726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i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a label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077632" y="4711981"/>
            <a:ext cx="2872361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i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a label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6163732" y="4711981"/>
            <a:ext cx="2878847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i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a label</a:t>
            </a:r>
            <a:endParaRPr lang="en-US" dirty="0"/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1566863"/>
            <a:ext cx="2960688" cy="2995893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Insert a photo</a:t>
            </a:r>
          </a:p>
        </p:txBody>
      </p:sp>
      <p:sp>
        <p:nvSpPr>
          <p:cNvPr id="13" name="Picture Placeholder 17"/>
          <p:cNvSpPr>
            <a:spLocks noGrp="1"/>
          </p:cNvSpPr>
          <p:nvPr>
            <p:ph type="pic" sz="quarter" idx="22" hasCustomPrompt="1"/>
          </p:nvPr>
        </p:nvSpPr>
        <p:spPr>
          <a:xfrm>
            <a:off x="3091656" y="1566863"/>
            <a:ext cx="2960688" cy="2995893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Insert a photo</a:t>
            </a:r>
          </a:p>
        </p:txBody>
      </p:sp>
      <p:sp>
        <p:nvSpPr>
          <p:cNvPr id="14" name="Picture Placeholder 17"/>
          <p:cNvSpPr>
            <a:spLocks noGrp="1"/>
          </p:cNvSpPr>
          <p:nvPr>
            <p:ph type="pic" sz="quarter" idx="23" hasCustomPrompt="1"/>
          </p:nvPr>
        </p:nvSpPr>
        <p:spPr>
          <a:xfrm>
            <a:off x="6183312" y="1566863"/>
            <a:ext cx="2960688" cy="2995893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Insert a photo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412750" y="5678488"/>
            <a:ext cx="8275638" cy="48807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Add a source</a:t>
            </a:r>
          </a:p>
        </p:txBody>
      </p:sp>
    </p:spTree>
    <p:extLst>
      <p:ext uri="{BB962C8B-B14F-4D97-AF65-F5344CB8AC3E}">
        <p14:creationId xmlns:p14="http://schemas.microsoft.com/office/powerpoint/2010/main" val="344680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19304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14400"/>
            <a:ext cx="8229600" cy="533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 dirty="0" smtClean="0"/>
              <a:t>Add a Slide Title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a source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461665"/>
          </a:xfrm>
        </p:spPr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Add a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644842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6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02C7-CB09-6F43-89FC-4E509B2EB850}" type="datetime1">
              <a:rPr lang="en-US" smtClean="0"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18796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a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62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9583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 MT"/>
              </a:defRPr>
            </a:lvl1pPr>
          </a:lstStyle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1789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F7F7F">
                    <a:alpha val="50000"/>
                  </a:srgbClr>
                </a:solidFill>
                <a:latin typeface="Gill Sans MT"/>
              </a:defRPr>
            </a:lvl1pPr>
          </a:lstStyle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 MT"/>
              </a:defRPr>
            </a:lvl1pPr>
          </a:lstStyle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31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91" r:id="rId6"/>
    <p:sldLayoutId id="2147483690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Gill Sans M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bg1">
              <a:lumMod val="75000"/>
              <a:lumOff val="25000"/>
            </a:schemeClr>
          </a:solidFill>
          <a:latin typeface="Gill Sans M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>
              <a:lumMod val="75000"/>
              <a:lumOff val="25000"/>
            </a:schemeClr>
          </a:solidFill>
          <a:latin typeface="Gill Sans M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>
              <a:lumMod val="75000"/>
              <a:lumOff val="25000"/>
            </a:schemeClr>
          </a:solidFill>
          <a:latin typeface="Gill Sans M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>
              <a:lumMod val="75000"/>
              <a:lumOff val="25000"/>
            </a:schemeClr>
          </a:solidFill>
          <a:latin typeface="Gill Sans M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bg1">
              <a:lumMod val="75000"/>
              <a:lumOff val="25000"/>
            </a:schemeClr>
          </a:solidFill>
          <a:latin typeface="Gill Sans M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.nmfs.noaa.gov/commercial-fisheries/fus/fus13/inde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wcpfc.int/system/files/wcpfc_yb_2013.pdf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i="1" dirty="0" smtClean="0">
                <a:latin typeface="Gill Sans MT" panose="020B0502020104020203" pitchFamily="34" charset="0"/>
              </a:rPr>
              <a:t>What Makes Hawaii Seafood Sustainable?</a:t>
            </a:r>
            <a:endParaRPr lang="en-US" i="1" dirty="0">
              <a:latin typeface="Gill Sans MT" panose="020B0502020104020203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Gill Sans MT" panose="020B0502020104020203" pitchFamily="34" charset="0"/>
              </a:rPr>
              <a:t>John Kaneko MS, DVM</a:t>
            </a:r>
          </a:p>
          <a:p>
            <a:pPr>
              <a:defRPr/>
            </a:pPr>
            <a:r>
              <a:rPr lang="en-US" dirty="0">
                <a:latin typeface="Gill Sans MT" panose="020B0502020104020203" pitchFamily="34" charset="0"/>
              </a:rPr>
              <a:t>Hawaii Seafood Council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" r="-41913"/>
          <a:stretch/>
        </p:blipFill>
        <p:spPr/>
      </p:pic>
      <p:sp>
        <p:nvSpPr>
          <p:cNvPr id="8" name="Rectangle 7"/>
          <p:cNvSpPr/>
          <p:nvPr/>
        </p:nvSpPr>
        <p:spPr>
          <a:xfrm>
            <a:off x="7321322" y="6425294"/>
            <a:ext cx="18226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999999"/>
                </a:solidFill>
              </a:rPr>
              <a:t>Photo: John Kaneko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77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</a:t>
            </a:r>
            <a:r>
              <a:rPr lang="en-US" dirty="0" err="1">
                <a:latin typeface="Gill Sans MT" panose="020B0502020104020203" pitchFamily="34" charset="0"/>
              </a:rPr>
              <a:t>Longline</a:t>
            </a:r>
            <a:r>
              <a:rPr lang="en-US" dirty="0">
                <a:latin typeface="Gill Sans MT" panose="020B0502020104020203" pitchFamily="34" charset="0"/>
              </a:rPr>
              <a:t> Fishery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</a:t>
            </a:r>
            <a:r>
              <a:rPr lang="en-US" dirty="0" err="1" smtClean="0">
                <a:latin typeface="Gill Sans MT" panose="020B0502020104020203" pitchFamily="34" charset="0"/>
              </a:rPr>
              <a:t>Longline</a:t>
            </a:r>
            <a:r>
              <a:rPr lang="en-US" dirty="0" smtClean="0">
                <a:latin typeface="Gill Sans MT" panose="020B0502020104020203" pitchFamily="34" charset="0"/>
              </a:rPr>
              <a:t> Fishery</a:t>
            </a:r>
            <a:br>
              <a:rPr lang="en-US" dirty="0" smtClean="0">
                <a:latin typeface="Gill Sans MT" panose="020B0502020104020203" pitchFamily="34" charset="0"/>
              </a:rPr>
            </a:br>
            <a:r>
              <a:rPr lang="en-US" sz="1800" dirty="0" smtClean="0">
                <a:solidFill>
                  <a:srgbClr val="7F7F7F"/>
                </a:solidFill>
                <a:latin typeface="Gill Sans MT" panose="020B0502020104020203" pitchFamily="34" charset="0"/>
              </a:rPr>
              <a:t>(between 2002 and 2012)</a:t>
            </a:r>
            <a:endParaRPr lang="en-US" sz="18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The main commercial fishery in Hawaii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80% of all Hawaii commercial fish landings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86% of total ex-vessel value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$68.6 million ex-vessel value per year average (2000-2012)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Source: 2012 Western Pacific Regional Fishery Management Council Pelagic Fisheries Annual Report</a:t>
            </a:r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22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</a:t>
            </a:r>
            <a:r>
              <a:rPr lang="en-US" dirty="0" err="1">
                <a:latin typeface="Gill Sans MT" panose="020B0502020104020203" pitchFamily="34" charset="0"/>
              </a:rPr>
              <a:t>Longline</a:t>
            </a:r>
            <a:r>
              <a:rPr lang="en-US" dirty="0">
                <a:latin typeface="Gill Sans MT" panose="020B0502020104020203" pitchFamily="34" charset="0"/>
              </a:rPr>
              <a:t> Fishery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</a:t>
            </a:r>
            <a:r>
              <a:rPr lang="en-US" dirty="0" err="1" smtClean="0">
                <a:latin typeface="Gill Sans MT" panose="020B0502020104020203" pitchFamily="34" charset="0"/>
              </a:rPr>
              <a:t>Longline</a:t>
            </a:r>
            <a:r>
              <a:rPr lang="en-US" dirty="0" smtClean="0">
                <a:latin typeface="Gill Sans MT" panose="020B0502020104020203" pitchFamily="34" charset="0"/>
              </a:rPr>
              <a:t> Fishery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Two segments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smtClean="0">
                <a:latin typeface="Gill Sans MT" panose="020B0502020104020203" pitchFamily="34" charset="0"/>
              </a:rPr>
              <a:t>of fishery</a:t>
            </a:r>
          </a:p>
          <a:p>
            <a:r>
              <a:rPr lang="en-US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Deep-set gear for Bigeye tuna </a:t>
            </a:r>
          </a:p>
          <a:p>
            <a:r>
              <a:rPr lang="en-US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Shallow-set for Swordfish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Uses monofilament </a:t>
            </a:r>
            <a:br>
              <a:rPr lang="en-US" dirty="0" smtClean="0">
                <a:latin typeface="Gill Sans MT" panose="020B0502020104020203" pitchFamily="34" charset="0"/>
              </a:rPr>
            </a:br>
            <a:r>
              <a:rPr lang="en-US" dirty="0" smtClean="0">
                <a:latin typeface="Gill Sans MT" panose="020B0502020104020203" pitchFamily="34" charset="0"/>
              </a:rPr>
              <a:t>longline gear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Stores fish in ice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Sells through a display auction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4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Hawaii’s Catch: Tuna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Illustrations: Les </a:t>
            </a:r>
            <a:r>
              <a:rPr lang="en-US" dirty="0" err="1" smtClean="0">
                <a:latin typeface="Gill Sans MT" panose="020B0502020104020203" pitchFamily="34" charset="0"/>
              </a:rPr>
              <a:t>Hata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</a:t>
            </a:r>
            <a:r>
              <a:rPr lang="en-US" dirty="0" err="1" smtClean="0">
                <a:latin typeface="Gill Sans MT" panose="020B0502020104020203" pitchFamily="34" charset="0"/>
              </a:rPr>
              <a:t>Longline</a:t>
            </a:r>
            <a:r>
              <a:rPr lang="en-US" dirty="0" smtClean="0">
                <a:latin typeface="Gill Sans MT" panose="020B0502020104020203" pitchFamily="34" charset="0"/>
              </a:rPr>
              <a:t> Fishery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4294967295"/>
          </p:nvPr>
        </p:nvSpPr>
        <p:spPr>
          <a:xfrm>
            <a:off x="5540375" y="2933700"/>
            <a:ext cx="22860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Albacore tuna</a:t>
            </a:r>
            <a:endParaRPr lang="en-US" sz="1800" i="1" dirty="0">
              <a:solidFill>
                <a:schemeClr val="bg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4294967295"/>
          </p:nvPr>
        </p:nvSpPr>
        <p:spPr>
          <a:xfrm>
            <a:off x="909638" y="4926013"/>
            <a:ext cx="22860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Yellowfin</a:t>
            </a:r>
            <a:r>
              <a:rPr lang="en-US" sz="1800" i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 tuna</a:t>
            </a:r>
            <a:endParaRPr lang="en-US" sz="1800" i="1" dirty="0">
              <a:solidFill>
                <a:schemeClr val="bg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4294967295"/>
          </p:nvPr>
        </p:nvSpPr>
        <p:spPr>
          <a:xfrm>
            <a:off x="1835150" y="2933700"/>
            <a:ext cx="22860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Bigeye</a:t>
            </a:r>
            <a:r>
              <a:rPr lang="en-US" sz="1800" i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 tuna</a:t>
            </a:r>
            <a:endParaRPr lang="en-US" sz="1800" i="1" dirty="0">
              <a:solidFill>
                <a:schemeClr val="bg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75" y="1676400"/>
            <a:ext cx="2613025" cy="1044575"/>
          </a:xfrm>
          <a:noFill/>
        </p:spPr>
      </p:pic>
      <p:pic>
        <p:nvPicPr>
          <p:cNvPr id="15" name="Picture Placeholder 14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8" y="3494088"/>
            <a:ext cx="2971800" cy="1528762"/>
          </a:xfrm>
          <a:noFill/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50" y="1498600"/>
            <a:ext cx="2971800" cy="1409700"/>
          </a:xfrm>
          <a:noFill/>
        </p:spPr>
      </p:pic>
      <p:pic>
        <p:nvPicPr>
          <p:cNvPr id="21" name="Picture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15670"/>
            <a:ext cx="2620162" cy="1188720"/>
          </a:xfrm>
          <a:prstGeom prst="rect">
            <a:avLst/>
          </a:prstGeom>
          <a:noFill/>
        </p:spPr>
      </p:pic>
      <p:sp>
        <p:nvSpPr>
          <p:cNvPr id="22" name="Text Placeholder 19"/>
          <p:cNvSpPr txBox="1">
            <a:spLocks/>
          </p:cNvSpPr>
          <p:nvPr/>
        </p:nvSpPr>
        <p:spPr>
          <a:xfrm>
            <a:off x="4572000" y="4926192"/>
            <a:ext cx="22860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>
                    <a:lumMod val="75000"/>
                  </a:schemeClr>
                </a:solidFill>
                <a:latin typeface="Gill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Skipjack tuna</a:t>
            </a:r>
            <a:endParaRPr lang="en-US" sz="1800" i="1" dirty="0">
              <a:solidFill>
                <a:schemeClr val="bg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Hawaii’s Catch</a:t>
            </a:r>
            <a:r>
              <a:rPr lang="en-US" smtClean="0">
                <a:latin typeface="Gill Sans MT" panose="020B0502020104020203" pitchFamily="34" charset="0"/>
              </a:rPr>
              <a:t>: Billfish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Illustrations: Les </a:t>
            </a:r>
            <a:r>
              <a:rPr lang="en-US" dirty="0" err="1" smtClean="0">
                <a:latin typeface="Gill Sans MT" panose="020B0502020104020203" pitchFamily="34" charset="0"/>
              </a:rPr>
              <a:t>Hata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</a:t>
            </a:r>
            <a:r>
              <a:rPr lang="en-US" dirty="0" err="1" smtClean="0">
                <a:latin typeface="Gill Sans MT" panose="020B0502020104020203" pitchFamily="34" charset="0"/>
              </a:rPr>
              <a:t>Longline</a:t>
            </a:r>
            <a:r>
              <a:rPr lang="en-US" dirty="0" smtClean="0">
                <a:latin typeface="Gill Sans MT" panose="020B0502020104020203" pitchFamily="34" charset="0"/>
              </a:rPr>
              <a:t> Fishery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4294967295"/>
          </p:nvPr>
        </p:nvSpPr>
        <p:spPr>
          <a:xfrm>
            <a:off x="5558117" y="2919413"/>
            <a:ext cx="22860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i="1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Blue marlin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4294967295"/>
          </p:nvPr>
        </p:nvSpPr>
        <p:spPr>
          <a:xfrm>
            <a:off x="893763" y="4973638"/>
            <a:ext cx="22860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i="1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Striped marlin</a:t>
            </a:r>
            <a:endParaRPr lang="en-US" sz="1800" i="1" dirty="0">
              <a:solidFill>
                <a:schemeClr val="bg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4294967295"/>
          </p:nvPr>
        </p:nvSpPr>
        <p:spPr>
          <a:xfrm>
            <a:off x="1851025" y="2919413"/>
            <a:ext cx="22860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i="1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Broadbill swordfish</a:t>
            </a:r>
            <a:endParaRPr lang="en-US" sz="1800" i="1" dirty="0">
              <a:solidFill>
                <a:schemeClr val="bg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82" y="1500188"/>
            <a:ext cx="3505200" cy="1465262"/>
          </a:xfrm>
          <a:noFill/>
        </p:spPr>
      </p:pic>
      <p:pic>
        <p:nvPicPr>
          <p:cNvPr id="15" name="Picture Placeholder 14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2" y="3581400"/>
            <a:ext cx="3756025" cy="1446213"/>
          </a:xfrm>
          <a:noFill/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30" y="1590675"/>
            <a:ext cx="3629025" cy="1279525"/>
          </a:xfrm>
          <a:noFill/>
        </p:spPr>
      </p:pic>
      <p:pic>
        <p:nvPicPr>
          <p:cNvPr id="21" name="Picture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38" y="3785139"/>
            <a:ext cx="3481781" cy="1129226"/>
          </a:xfrm>
          <a:prstGeom prst="rect">
            <a:avLst/>
          </a:prstGeom>
          <a:noFill/>
        </p:spPr>
      </p:pic>
      <p:sp>
        <p:nvSpPr>
          <p:cNvPr id="22" name="Text Placeholder 19"/>
          <p:cNvSpPr txBox="1">
            <a:spLocks/>
          </p:cNvSpPr>
          <p:nvPr/>
        </p:nvSpPr>
        <p:spPr>
          <a:xfrm>
            <a:off x="4554538" y="4926192"/>
            <a:ext cx="22860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>
                    <a:lumMod val="75000"/>
                  </a:schemeClr>
                </a:solidFill>
                <a:latin typeface="Gill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Shortbill spearfish</a:t>
            </a:r>
            <a:endParaRPr lang="en-US" sz="1800" i="1" dirty="0">
              <a:solidFill>
                <a:schemeClr val="bg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40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Hawaii’s Catch</a:t>
            </a:r>
            <a:r>
              <a:rPr lang="en-US" smtClean="0">
                <a:latin typeface="Gill Sans MT" panose="020B0502020104020203" pitchFamily="34" charset="0"/>
              </a:rPr>
              <a:t>: Other Open Ocean Fish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Illustrations: Les </a:t>
            </a:r>
            <a:r>
              <a:rPr lang="en-US" dirty="0" err="1">
                <a:latin typeface="Gill Sans MT" panose="020B0502020104020203" pitchFamily="34" charset="0"/>
              </a:rPr>
              <a:t>Hata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</a:t>
            </a:r>
            <a:r>
              <a:rPr lang="en-US" dirty="0" err="1" smtClean="0">
                <a:latin typeface="Gill Sans MT" panose="020B0502020104020203" pitchFamily="34" charset="0"/>
              </a:rPr>
              <a:t>Longline</a:t>
            </a:r>
            <a:r>
              <a:rPr lang="en-US" dirty="0" smtClean="0">
                <a:latin typeface="Gill Sans MT" panose="020B0502020104020203" pitchFamily="34" charset="0"/>
              </a:rPr>
              <a:t> Fishery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4294967295"/>
          </p:nvPr>
        </p:nvSpPr>
        <p:spPr>
          <a:xfrm>
            <a:off x="5495925" y="2919413"/>
            <a:ext cx="22860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i="1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Opah</a:t>
            </a:r>
            <a:endParaRPr lang="en-US" sz="1800" i="1" dirty="0">
              <a:solidFill>
                <a:schemeClr val="bg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4294967295"/>
          </p:nvPr>
        </p:nvSpPr>
        <p:spPr>
          <a:xfrm>
            <a:off x="893763" y="4973638"/>
            <a:ext cx="22860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i="1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Monchong</a:t>
            </a:r>
            <a:endParaRPr lang="en-US" sz="1800" i="1" dirty="0">
              <a:solidFill>
                <a:schemeClr val="bg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4294967295"/>
          </p:nvPr>
        </p:nvSpPr>
        <p:spPr>
          <a:xfrm>
            <a:off x="1835150" y="2919413"/>
            <a:ext cx="22860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i="1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Mahimahi</a:t>
            </a:r>
            <a:endParaRPr lang="en-US" sz="1800" i="1" dirty="0">
              <a:solidFill>
                <a:schemeClr val="bg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462" y="1401763"/>
            <a:ext cx="2774950" cy="2270125"/>
          </a:xfrm>
          <a:noFill/>
        </p:spPr>
      </p:pic>
      <p:pic>
        <p:nvPicPr>
          <p:cNvPr id="15" name="Picture Placeholder 14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63" y="3478213"/>
            <a:ext cx="2154238" cy="1762125"/>
          </a:xfrm>
          <a:noFill/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50" y="1828800"/>
            <a:ext cx="3092450" cy="1279525"/>
          </a:xfrm>
          <a:noFill/>
        </p:spPr>
      </p:pic>
      <p:pic>
        <p:nvPicPr>
          <p:cNvPr id="21" name="Picture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38" y="3962400"/>
            <a:ext cx="4127705" cy="1065214"/>
          </a:xfrm>
          <a:prstGeom prst="rect">
            <a:avLst/>
          </a:prstGeom>
          <a:noFill/>
        </p:spPr>
      </p:pic>
      <p:sp>
        <p:nvSpPr>
          <p:cNvPr id="22" name="Text Placeholder 19"/>
          <p:cNvSpPr txBox="1">
            <a:spLocks/>
          </p:cNvSpPr>
          <p:nvPr/>
        </p:nvSpPr>
        <p:spPr>
          <a:xfrm>
            <a:off x="4554538" y="4926192"/>
            <a:ext cx="22860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>
                    <a:lumMod val="75000"/>
                  </a:schemeClr>
                </a:solidFill>
                <a:latin typeface="Gill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Ono</a:t>
            </a:r>
            <a:endParaRPr lang="en-US" sz="1800" i="1" dirty="0">
              <a:solidFill>
                <a:schemeClr val="bg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16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7" r="7415"/>
          <a:stretch/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Is Hawaii </a:t>
            </a:r>
            <a:r>
              <a:rPr lang="en-US" dirty="0" err="1">
                <a:latin typeface="Gill Sans MT" panose="020B0502020104020203" pitchFamily="34" charset="0"/>
              </a:rPr>
              <a:t>Longline</a:t>
            </a:r>
            <a:r>
              <a:rPr lang="en-US" dirty="0">
                <a:latin typeface="Gill Sans MT" panose="020B0502020104020203" pitchFamily="34" charset="0"/>
              </a:rPr>
              <a:t>-Caught Seafood Sustainable?</a:t>
            </a:r>
            <a:endParaRPr lang="en-US" i="1" dirty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i="1" dirty="0">
                <a:latin typeface="Gill Sans MT" panose="020B0502020104020203" pitchFamily="34" charset="0"/>
              </a:rPr>
              <a:t>What do you need to know?</a:t>
            </a:r>
            <a:br>
              <a:rPr lang="en-US" i="1" dirty="0">
                <a:latin typeface="Gill Sans MT" panose="020B0502020104020203" pitchFamily="34" charset="0"/>
              </a:rPr>
            </a:br>
            <a:r>
              <a:rPr lang="en-US" i="1" dirty="0">
                <a:latin typeface="Gill Sans MT" panose="020B0502020104020203" pitchFamily="34" charset="0"/>
              </a:rPr>
              <a:t>Who do you believe?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smtClean="0"/>
              <a:t>John Kaneko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30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Is </a:t>
            </a:r>
            <a:r>
              <a:rPr lang="en-US" dirty="0" err="1" smtClean="0">
                <a:latin typeface="Gill Sans MT" panose="020B0502020104020203" pitchFamily="34" charset="0"/>
              </a:rPr>
              <a:t>hawaii</a:t>
            </a:r>
            <a:r>
              <a:rPr lang="en-US" dirty="0" smtClean="0">
                <a:latin typeface="Gill Sans MT" panose="020B0502020104020203" pitchFamily="34" charset="0"/>
              </a:rPr>
              <a:t> </a:t>
            </a:r>
            <a:r>
              <a:rPr lang="en-US" dirty="0" err="1" smtClean="0">
                <a:latin typeface="Gill Sans MT" panose="020B0502020104020203" pitchFamily="34" charset="0"/>
              </a:rPr>
              <a:t>longline</a:t>
            </a:r>
            <a:r>
              <a:rPr lang="en-US" dirty="0">
                <a:latin typeface="Gill Sans MT" panose="020B0502020104020203" pitchFamily="34" charset="0"/>
              </a:rPr>
              <a:t>-CAUGHT </a:t>
            </a:r>
            <a:r>
              <a:rPr lang="en-US" dirty="0" smtClean="0">
                <a:latin typeface="Gill Sans MT" panose="020B0502020104020203" pitchFamily="34" charset="0"/>
              </a:rPr>
              <a:t>seafood sustainable?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Sustainable Seafood </a:t>
            </a:r>
            <a:br>
              <a:rPr lang="en-US" dirty="0" smtClean="0">
                <a:latin typeface="Gill Sans MT" panose="020B0502020104020203" pitchFamily="34" charset="0"/>
              </a:rPr>
            </a:br>
            <a:r>
              <a:rPr lang="en-US" dirty="0" smtClean="0">
                <a:latin typeface="Gill Sans MT" panose="020B0502020104020203" pitchFamily="34" charset="0"/>
              </a:rPr>
              <a:t>Comes from </a:t>
            </a:r>
            <a:br>
              <a:rPr lang="en-US" dirty="0" smtClean="0">
                <a:latin typeface="Gill Sans MT" panose="020B0502020104020203" pitchFamily="34" charset="0"/>
              </a:rPr>
            </a:br>
            <a:r>
              <a:rPr lang="en-US" dirty="0" smtClean="0">
                <a:latin typeface="Gill Sans MT" panose="020B0502020104020203" pitchFamily="34" charset="0"/>
              </a:rPr>
              <a:t>Responsible Fisheries</a:t>
            </a:r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3" name="Content Placeholder 2" descr="IMG_5108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0" r="16300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Photo: </a:t>
            </a:r>
            <a:r>
              <a:rPr lang="en-US" dirty="0" smtClean="0">
                <a:latin typeface="Gill Sans MT" panose="020B0502020104020203" pitchFamily="34" charset="0"/>
              </a:rPr>
              <a:t>John Kaneko</a:t>
            </a:r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0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Is </a:t>
            </a:r>
            <a:r>
              <a:rPr lang="en-US" dirty="0" err="1">
                <a:latin typeface="Gill Sans MT" panose="020B0502020104020203" pitchFamily="34" charset="0"/>
              </a:rPr>
              <a:t>hawaii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longline-CAUGHT</a:t>
            </a:r>
            <a:r>
              <a:rPr lang="en-US" dirty="0">
                <a:latin typeface="Gill Sans MT" panose="020B0502020104020203" pitchFamily="34" charset="0"/>
              </a:rPr>
              <a:t> seafood sustainable?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i="1" dirty="0" smtClean="0">
                <a:latin typeface="Gill Sans MT" panose="020B0502020104020203" pitchFamily="34" charset="0"/>
              </a:rPr>
              <a:t>What is a </a:t>
            </a:r>
            <a:br>
              <a:rPr lang="en-US" i="1" dirty="0" smtClean="0">
                <a:latin typeface="Gill Sans MT" panose="020B0502020104020203" pitchFamily="34" charset="0"/>
              </a:rPr>
            </a:br>
            <a:r>
              <a:rPr lang="en-US" i="1" dirty="0" smtClean="0">
                <a:latin typeface="Gill Sans MT" panose="020B0502020104020203" pitchFamily="34" charset="0"/>
              </a:rPr>
              <a:t>Responsible Fishery?</a:t>
            </a:r>
            <a:endParaRPr lang="en-US" i="1" dirty="0">
              <a:latin typeface="Gill Sans MT" panose="020B0502020104020203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One that is well-managed for sustainability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Controls overfishing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Controls ecosystem, bycatch, and protected species impacts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5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Is </a:t>
            </a:r>
            <a:r>
              <a:rPr lang="en-US" dirty="0" err="1">
                <a:latin typeface="Gill Sans MT" panose="020B0502020104020203" pitchFamily="34" charset="0"/>
              </a:rPr>
              <a:t>hawaii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longline-CAUGHT</a:t>
            </a:r>
            <a:r>
              <a:rPr lang="en-US" dirty="0">
                <a:latin typeface="Gill Sans MT" panose="020B0502020104020203" pitchFamily="34" charset="0"/>
              </a:rPr>
              <a:t> seafood sustainable?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i="1" dirty="0" smtClean="0">
                <a:latin typeface="Gill Sans MT" panose="020B0502020104020203" pitchFamily="34" charset="0"/>
              </a:rPr>
              <a:t>Is There a Global Standard for Responsible Fisheries?</a:t>
            </a:r>
            <a:endParaRPr lang="en-US" i="1" dirty="0">
              <a:latin typeface="Gill Sans MT" panose="020B0502020104020203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Yes. The 1996 United Nations </a:t>
            </a:r>
            <a:r>
              <a:rPr lang="en-US" i="1" dirty="0" smtClean="0">
                <a:latin typeface="Gill Sans MT" panose="020B0502020104020203" pitchFamily="34" charset="0"/>
              </a:rPr>
              <a:t>FAO Code of Conduct for Responsible Fishing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The only international agreement of what countries should have in place to develop responsible fisheries and manage them for sustainability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Source:  FAO, 1996. Code of Conduct for Responsible Fisheries. Rome. FAO, United Nations.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4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Is </a:t>
            </a:r>
            <a:r>
              <a:rPr lang="en-US" dirty="0" err="1">
                <a:latin typeface="Gill Sans MT" panose="020B0502020104020203" pitchFamily="34" charset="0"/>
              </a:rPr>
              <a:t>hawaii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longline-CAUGHT</a:t>
            </a:r>
            <a:r>
              <a:rPr lang="en-US" dirty="0">
                <a:latin typeface="Gill Sans MT" panose="020B0502020104020203" pitchFamily="34" charset="0"/>
              </a:rPr>
              <a:t> seafood sustainable?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FAO Code of Conduct for Responsible Fisheries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Hawaii’s Longline Fishery </a:t>
            </a:r>
            <a:br>
              <a:rPr lang="en-US" dirty="0" smtClean="0">
                <a:latin typeface="Gill Sans MT" panose="020B0502020104020203" pitchFamily="34" charset="0"/>
              </a:rPr>
            </a:br>
            <a:r>
              <a:rPr lang="en-US" dirty="0" smtClean="0">
                <a:latin typeface="Gill Sans MT" panose="020B0502020104020203" pitchFamily="34" charset="0"/>
              </a:rPr>
              <a:t>has the first and most comprehensive application </a:t>
            </a:r>
            <a:br>
              <a:rPr lang="en-US" dirty="0" smtClean="0">
                <a:latin typeface="Gill Sans MT" panose="020B0502020104020203" pitchFamily="34" charset="0"/>
              </a:rPr>
            </a:br>
            <a:r>
              <a:rPr lang="en-US" dirty="0" smtClean="0">
                <a:latin typeface="Gill Sans MT" panose="020B0502020104020203" pitchFamily="34" charset="0"/>
              </a:rPr>
              <a:t>of the Code as a scoring tool to date (according to FAO)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Hawaii Longline Fishery assessment is used by FAO </a:t>
            </a:r>
            <a:br>
              <a:rPr lang="en-US" dirty="0" smtClean="0">
                <a:latin typeface="Gill Sans MT" panose="020B0502020104020203" pitchFamily="34" charset="0"/>
              </a:rPr>
            </a:br>
            <a:r>
              <a:rPr lang="en-US" dirty="0" smtClean="0">
                <a:latin typeface="Gill Sans MT" panose="020B0502020104020203" pitchFamily="34" charset="0"/>
              </a:rPr>
              <a:t>as a case study for the application of the Code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Source:  J.F. Caddy</a:t>
            </a:r>
            <a:r>
              <a:rPr lang="en-US" dirty="0"/>
              <a:t>, </a:t>
            </a:r>
            <a:r>
              <a:rPr lang="en-US" dirty="0" smtClean="0"/>
              <a:t>FAO, personal communication, January 8, 2007;  Reynolds, J.E. and G. </a:t>
            </a:r>
            <a:r>
              <a:rPr lang="en-US" dirty="0" err="1" smtClean="0"/>
              <a:t>Tegelskar</a:t>
            </a:r>
            <a:r>
              <a:rPr lang="en-US" dirty="0" smtClean="0"/>
              <a:t> </a:t>
            </a:r>
            <a:r>
              <a:rPr lang="en-US" dirty="0" err="1" smtClean="0"/>
              <a:t>Greig</a:t>
            </a:r>
            <a:r>
              <a:rPr lang="en-US" dirty="0" smtClean="0"/>
              <a:t>. 2007. Using questionnaires based on the Code of Conduct for Responsible Fisheries as diagnostics tools in support of fisheries management.  FAO/</a:t>
            </a:r>
            <a:r>
              <a:rPr lang="en-US" dirty="0" err="1" smtClean="0"/>
              <a:t>FishCode</a:t>
            </a:r>
            <a:r>
              <a:rPr lang="en-US" dirty="0" smtClean="0"/>
              <a:t> Review No. 21. FAO, United Nations, Rome, 2007.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63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Seafood Council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overview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Why Sustainable </a:t>
            </a:r>
            <a:br>
              <a:rPr lang="en-US" dirty="0" smtClean="0">
                <a:latin typeface="Gill Sans MT" panose="020B0502020104020203" pitchFamily="34" charset="0"/>
              </a:rPr>
            </a:br>
            <a:r>
              <a:rPr lang="en-US" dirty="0" smtClean="0">
                <a:latin typeface="Gill Sans MT" panose="020B0502020104020203" pitchFamily="34" charset="0"/>
              </a:rPr>
              <a:t>Seafood?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Gill Sans MT" panose="020B0502020104020203" pitchFamily="34" charset="0"/>
                <a:cs typeface="Gill Sans MT"/>
              </a:rPr>
              <a:t>Growing concerns about the condition of the </a:t>
            </a:r>
            <a:r>
              <a:rPr lang="en-US" dirty="0" smtClean="0">
                <a:latin typeface="Gill Sans MT" panose="020B0502020104020203" pitchFamily="34" charset="0"/>
                <a:cs typeface="Gill Sans MT"/>
              </a:rPr>
              <a:t>world’s ocean </a:t>
            </a:r>
            <a:r>
              <a:rPr lang="en-US" dirty="0">
                <a:latin typeface="Gill Sans MT" panose="020B0502020104020203" pitchFamily="34" charset="0"/>
                <a:cs typeface="Gill Sans MT"/>
              </a:rPr>
              <a:t>fish stocks</a:t>
            </a:r>
            <a:r>
              <a:rPr lang="en-US" dirty="0" smtClean="0">
                <a:latin typeface="Gill Sans MT" panose="020B0502020104020203" pitchFamily="34" charset="0"/>
                <a:cs typeface="Gill Sans MT"/>
              </a:rPr>
              <a:t>.</a:t>
            </a:r>
            <a:endParaRPr lang="en-US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Gill Sans MT" panose="020B0502020104020203" pitchFamily="34" charset="0"/>
                <a:cs typeface="Gill Sans MT"/>
              </a:rPr>
              <a:t>Many people </a:t>
            </a:r>
            <a:r>
              <a:rPr lang="en-US" dirty="0" smtClean="0">
                <a:latin typeface="Gill Sans MT" panose="020B0502020104020203" pitchFamily="34" charset="0"/>
                <a:cs typeface="Gill Sans MT"/>
              </a:rPr>
              <a:t>don’t </a:t>
            </a:r>
            <a:r>
              <a:rPr lang="en-US" dirty="0">
                <a:latin typeface="Gill Sans MT" panose="020B0502020104020203" pitchFamily="34" charset="0"/>
                <a:cs typeface="Gill Sans MT"/>
              </a:rPr>
              <a:t>know where their seafood </a:t>
            </a:r>
            <a:r>
              <a:rPr lang="en-US" dirty="0" smtClean="0">
                <a:latin typeface="Gill Sans MT" panose="020B0502020104020203" pitchFamily="34" charset="0"/>
                <a:cs typeface="Gill Sans MT"/>
              </a:rPr>
              <a:t/>
            </a:r>
            <a:br>
              <a:rPr lang="en-US" dirty="0" smtClean="0">
                <a:latin typeface="Gill Sans MT" panose="020B0502020104020203" pitchFamily="34" charset="0"/>
                <a:cs typeface="Gill Sans MT"/>
              </a:rPr>
            </a:br>
            <a:r>
              <a:rPr lang="en-US" dirty="0" smtClean="0">
                <a:latin typeface="Gill Sans MT" panose="020B0502020104020203" pitchFamily="34" charset="0"/>
                <a:cs typeface="Gill Sans MT"/>
              </a:rPr>
              <a:t>comes </a:t>
            </a:r>
            <a:r>
              <a:rPr lang="en-US" dirty="0">
                <a:latin typeface="Gill Sans MT" panose="020B0502020104020203" pitchFamily="34" charset="0"/>
                <a:cs typeface="Gill Sans MT"/>
              </a:rPr>
              <a:t>from</a:t>
            </a:r>
            <a:r>
              <a:rPr lang="en-US" dirty="0" smtClean="0">
                <a:latin typeface="Gill Sans MT" panose="020B0502020104020203" pitchFamily="34" charset="0"/>
                <a:cs typeface="Gill Sans MT"/>
              </a:rPr>
              <a:t>.</a:t>
            </a:r>
            <a:endParaRPr lang="en-US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Gill Sans MT" panose="020B0502020104020203" pitchFamily="34" charset="0"/>
                <a:cs typeface="Gill Sans MT"/>
              </a:rPr>
              <a:t>Many </a:t>
            </a:r>
            <a:r>
              <a:rPr lang="en-US" dirty="0" smtClean="0">
                <a:latin typeface="Gill Sans MT" panose="020B0502020104020203" pitchFamily="34" charset="0"/>
                <a:cs typeface="Gill Sans MT"/>
              </a:rPr>
              <a:t>don’t understand </a:t>
            </a:r>
            <a:r>
              <a:rPr lang="en-US" dirty="0">
                <a:latin typeface="Gill Sans MT" panose="020B0502020104020203" pitchFamily="34" charset="0"/>
                <a:cs typeface="Gill Sans MT"/>
              </a:rPr>
              <a:t>fisheries or fishery management</a:t>
            </a:r>
            <a:r>
              <a:rPr lang="en-US" dirty="0" smtClean="0">
                <a:latin typeface="Gill Sans MT" panose="020B0502020104020203" pitchFamily="34" charset="0"/>
                <a:cs typeface="Gill Sans MT"/>
              </a:rPr>
              <a:t>.</a:t>
            </a:r>
            <a:endParaRPr lang="en-US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Gill Sans MT" panose="020B0502020104020203" pitchFamily="34" charset="0"/>
                <a:cs typeface="Gill Sans MT"/>
              </a:rPr>
              <a:t>Need information. </a:t>
            </a:r>
            <a:r>
              <a:rPr lang="en-US" dirty="0" smtClean="0">
                <a:latin typeface="Gill Sans MT" panose="020B0502020104020203" pitchFamily="34" charset="0"/>
                <a:cs typeface="Gill Sans MT"/>
              </a:rPr>
              <a:t/>
            </a:r>
            <a:br>
              <a:rPr lang="en-US" dirty="0" smtClean="0">
                <a:latin typeface="Gill Sans MT" panose="020B0502020104020203" pitchFamily="34" charset="0"/>
                <a:cs typeface="Gill Sans MT"/>
              </a:rPr>
            </a:br>
            <a:r>
              <a:rPr lang="en-US" dirty="0" smtClean="0"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dirty="0">
                <a:latin typeface="Gill Sans MT" panose="020B0502020104020203" pitchFamily="34" charset="0"/>
                <a:cs typeface="Gill Sans MT"/>
              </a:rPr>
              <a:t>ex. f</a:t>
            </a:r>
            <a:r>
              <a:rPr lang="en-US" dirty="0" smtClean="0">
                <a:latin typeface="Gill Sans MT" panose="020B0502020104020203" pitchFamily="34" charset="0"/>
                <a:cs typeface="Gill Sans MT"/>
              </a:rPr>
              <a:t>rom fishery managers, eco-labels</a:t>
            </a:r>
            <a:r>
              <a:rPr lang="en-US" dirty="0">
                <a:latin typeface="Gill Sans MT" panose="020B0502020104020203" pitchFamily="34" charset="0"/>
                <a:cs typeface="Gill Sans MT"/>
              </a:rPr>
              <a:t>, consumer guides, other sources?</a:t>
            </a:r>
            <a:r>
              <a:rPr lang="en-US" dirty="0" smtClean="0">
                <a:latin typeface="Gill Sans MT" panose="020B0502020104020203" pitchFamily="34" charset="0"/>
                <a:cs typeface="Gill Sans MT"/>
              </a:rPr>
              <a:t>)</a:t>
            </a:r>
            <a:endParaRPr lang="en-US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6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Is </a:t>
            </a:r>
            <a:r>
              <a:rPr lang="en-US" dirty="0" err="1">
                <a:latin typeface="Gill Sans MT" panose="020B0502020104020203" pitchFamily="34" charset="0"/>
              </a:rPr>
              <a:t>hawaii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longline-CAUGHT</a:t>
            </a:r>
            <a:r>
              <a:rPr lang="en-US" dirty="0">
                <a:latin typeface="Gill Sans MT" panose="020B0502020104020203" pitchFamily="34" charset="0"/>
              </a:rPr>
              <a:t> seafood sustainable?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Responsible Fisheries Assessment (RFA)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The RFA Summary Score for Hawaii Longline Fisheries was 94% in 2008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It was 93% in 2006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85797" y="5372524"/>
            <a:ext cx="8242255" cy="330200"/>
          </a:xfrm>
        </p:spPr>
        <p:txBody>
          <a:bodyPr/>
          <a:lstStyle/>
          <a:p>
            <a:r>
              <a:rPr lang="en-US" dirty="0" smtClean="0"/>
              <a:t>Source:  Bartram, P., J.J. Kaneko and G. Krasnick. 2006. Responsible Fisheries Assessment of Hawaii’s Pelagic Fisheries. Prepared for NOAA Award No. NA05NMF451112;  Bartram, P. , K. Nakamura and J.J. Kaneko. 2008 Responsible Fisheries Assessment of Hawaii’s Pelagic Longline Fisheries. Prepared for NOAA Award No. NA06NMF4520222.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1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Is </a:t>
            </a:r>
            <a:r>
              <a:rPr lang="en-US" dirty="0" err="1">
                <a:latin typeface="Gill Sans MT" panose="020B0502020104020203" pitchFamily="34" charset="0"/>
              </a:rPr>
              <a:t>hawaii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longline-CAUGHT</a:t>
            </a:r>
            <a:r>
              <a:rPr lang="en-US" dirty="0">
                <a:latin typeface="Gill Sans MT" panose="020B0502020104020203" pitchFamily="34" charset="0"/>
              </a:rPr>
              <a:t> seafood sustainable?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2008 RFA Results: </a:t>
            </a:r>
            <a:br>
              <a:rPr lang="en-US" dirty="0" smtClean="0">
                <a:latin typeface="Gill Sans MT" panose="020B0502020104020203" pitchFamily="34" charset="0"/>
              </a:rPr>
            </a:br>
            <a:r>
              <a:rPr lang="en-US" dirty="0" smtClean="0">
                <a:latin typeface="Gill Sans MT" panose="020B0502020104020203" pitchFamily="34" charset="0"/>
              </a:rPr>
              <a:t>Hawaii </a:t>
            </a:r>
            <a:r>
              <a:rPr lang="en-US" dirty="0" err="1" smtClean="0">
                <a:latin typeface="Gill Sans MT" panose="020B0502020104020203" pitchFamily="34" charset="0"/>
              </a:rPr>
              <a:t>Longline</a:t>
            </a:r>
            <a:r>
              <a:rPr lang="en-US" dirty="0" smtClean="0">
                <a:latin typeface="Gill Sans MT" panose="020B0502020104020203" pitchFamily="34" charset="0"/>
              </a:rPr>
              <a:t> Fisheries Scores for each Article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Bartram, P. , K. Nakamura and J.J. Kaneko. 2008 Responsible Fisheries Assessment of Hawaii’s Pelagic Longline Fisheries. Prepared for NOAA Award No. NA06NMF4520222.   </a:t>
            </a:r>
          </a:p>
          <a:p>
            <a:endParaRPr lang="en-US" dirty="0"/>
          </a:p>
        </p:txBody>
      </p:sp>
      <p:graphicFrame>
        <p:nvGraphicFramePr>
          <p:cNvPr id="15" name="Content Placeholder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7063511"/>
              </p:ext>
            </p:extLst>
          </p:nvPr>
        </p:nvGraphicFramePr>
        <p:xfrm>
          <a:off x="457200" y="2286000"/>
          <a:ext cx="822960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7943"/>
                <a:gridCol w="3077028"/>
                <a:gridCol w="1393372"/>
                <a:gridCol w="153125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Gill Sans MT" panose="020B0502020104020203" pitchFamily="34" charset="0"/>
                        </a:rPr>
                        <a:t>Article 7</a:t>
                      </a:r>
                      <a:endParaRPr lang="en-US" b="0" i="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Fishery Management </a:t>
                      </a:r>
                      <a:endParaRPr lang="en-US" b="0" i="0" baseline="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96%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Gill Sans MT" panose="020B0502020104020203" pitchFamily="34" charset="0"/>
                        </a:rPr>
                        <a:t>109.5 ⁄ 114</a:t>
                      </a:r>
                      <a:endParaRPr lang="en-US" b="0" i="0" baseline="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rgbClr val="7F7F7F"/>
                          </a:solidFill>
                          <a:latin typeface="Gill Sans MT" panose="020B0502020104020203" pitchFamily="34" charset="0"/>
                        </a:rPr>
                        <a:t>Article 8</a:t>
                      </a:r>
                      <a:endParaRPr lang="en-US" b="0" i="0" baseline="0" dirty="0">
                        <a:solidFill>
                          <a:srgbClr val="7F7F7F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Fishing Operations </a:t>
                      </a:r>
                      <a:endParaRPr lang="en-US" b="0" i="0" baseline="0" dirty="0">
                        <a:solidFill>
                          <a:srgbClr val="7F7F7F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93%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Gill Sans MT" panose="020B0502020104020203" pitchFamily="34" charset="0"/>
                        </a:rPr>
                        <a:t>70 ⁄ 75</a:t>
                      </a:r>
                      <a:endParaRPr lang="en-US" b="0" i="0" baseline="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rgbClr val="7F7F7F"/>
                          </a:solidFill>
                          <a:latin typeface="Gill Sans MT" panose="020B0502020104020203" pitchFamily="34" charset="0"/>
                        </a:rPr>
                        <a:t>Article 10</a:t>
                      </a:r>
                      <a:endParaRPr lang="en-US" b="0" i="0" baseline="0" dirty="0">
                        <a:solidFill>
                          <a:srgbClr val="7F7F7F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Integration with CZM </a:t>
                      </a:r>
                      <a:endParaRPr lang="en-US" b="0" i="0" baseline="0" dirty="0">
                        <a:solidFill>
                          <a:srgbClr val="7F7F7F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71%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Gill Sans MT" panose="020B0502020104020203" pitchFamily="34" charset="0"/>
                        </a:rPr>
                        <a:t>17.5 ⁄ 21</a:t>
                      </a:r>
                      <a:endParaRPr lang="en-US" b="0" i="0" baseline="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rgbClr val="7F7F7F"/>
                          </a:solidFill>
                          <a:latin typeface="Gill Sans MT" panose="020B0502020104020203" pitchFamily="34" charset="0"/>
                        </a:rPr>
                        <a:t>Article 11</a:t>
                      </a:r>
                      <a:endParaRPr lang="en-US" b="0" i="0" baseline="0" dirty="0">
                        <a:solidFill>
                          <a:srgbClr val="7F7F7F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Post-harvest Practices/ Trade</a:t>
                      </a:r>
                      <a:r>
                        <a:rPr lang="en-US" b="0" i="0" baseline="0" dirty="0" smtClean="0">
                          <a:solidFill>
                            <a:srgbClr val="7F7F7F"/>
                          </a:solidFill>
                          <a:latin typeface="Gill Sans MT" panose="020B0502020104020203" pitchFamily="34" charset="0"/>
                        </a:rPr>
                        <a:t> </a:t>
                      </a:r>
                      <a:endParaRPr lang="en-US" b="0" i="0" baseline="0" dirty="0">
                        <a:solidFill>
                          <a:srgbClr val="7F7F7F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95%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Gill Sans MT" panose="020B0502020104020203" pitchFamily="34" charset="0"/>
                        </a:rPr>
                        <a:t>38 ⁄ 40</a:t>
                      </a:r>
                      <a:endParaRPr lang="en-US" b="0" i="0" baseline="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rgbClr val="7F7F7F"/>
                          </a:solidFill>
                          <a:latin typeface="Gill Sans MT" panose="020B0502020104020203" pitchFamily="34" charset="0"/>
                        </a:rPr>
                        <a:t>Article 12</a:t>
                      </a:r>
                      <a:endParaRPr lang="en-US" b="0" i="0" baseline="0" dirty="0">
                        <a:solidFill>
                          <a:srgbClr val="7F7F7F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Fisheries Research</a:t>
                      </a:r>
                      <a:r>
                        <a:rPr lang="en-US" b="0" i="0" baseline="0" dirty="0" smtClean="0">
                          <a:solidFill>
                            <a:srgbClr val="7F7F7F"/>
                          </a:solidFill>
                          <a:latin typeface="Gill Sans MT" panose="020B0502020104020203" pitchFamily="34" charset="0"/>
                        </a:rPr>
                        <a:t> </a:t>
                      </a:r>
                      <a:endParaRPr lang="en-US" b="0" i="0" baseline="0" dirty="0">
                        <a:solidFill>
                          <a:srgbClr val="7F7F7F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91%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Gill Sans MT" panose="020B0502020104020203" pitchFamily="34" charset="0"/>
                        </a:rPr>
                        <a:t>30.5 ⁄ 33</a:t>
                      </a:r>
                      <a:endParaRPr lang="en-US" b="0" i="0" baseline="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67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Is </a:t>
            </a:r>
            <a:r>
              <a:rPr lang="en-US" dirty="0" err="1">
                <a:latin typeface="Gill Sans MT" panose="020B0502020104020203" pitchFamily="34" charset="0"/>
              </a:rPr>
              <a:t>hawaii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longline-CAUGHT</a:t>
            </a:r>
            <a:r>
              <a:rPr lang="en-US" dirty="0">
                <a:latin typeface="Gill Sans MT" panose="020B0502020104020203" pitchFamily="34" charset="0"/>
              </a:rPr>
              <a:t> seafood sustainable?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Conclusion: </a:t>
            </a:r>
            <a:br>
              <a:rPr lang="en-US" dirty="0" smtClean="0">
                <a:latin typeface="Gill Sans MT" panose="020B0502020104020203" pitchFamily="34" charset="0"/>
              </a:rPr>
            </a:br>
            <a:r>
              <a:rPr lang="en-US" dirty="0" smtClean="0">
                <a:latin typeface="Gill Sans MT" panose="020B0502020104020203" pitchFamily="34" charset="0"/>
              </a:rPr>
              <a:t>Responsible Fisheries Assessment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RFA answers the basic question, </a:t>
            </a:r>
            <a:r>
              <a:rPr lang="en-US" i="1" dirty="0" smtClean="0">
                <a:latin typeface="Gill Sans MT" panose="020B0502020104020203" pitchFamily="34" charset="0"/>
              </a:rPr>
              <a:t>“Is the fishery well-managed for sustainability?”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Fish Population Status: </a:t>
            </a:r>
            <a:br>
              <a:rPr lang="en-US" dirty="0" smtClean="0">
                <a:latin typeface="Gill Sans MT" panose="020B0502020104020203" pitchFamily="34" charset="0"/>
              </a:rPr>
            </a:br>
            <a:r>
              <a:rPr lang="en-US" dirty="0" smtClean="0">
                <a:latin typeface="Gill Sans MT" panose="020B0502020104020203" pitchFamily="34" charset="0"/>
              </a:rPr>
              <a:t>Rely on Fishery Stock Assessments (NOAA, WCPFC, IATTC)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Ecosystem Impacts: </a:t>
            </a:r>
            <a:br>
              <a:rPr lang="en-US" dirty="0" smtClean="0">
                <a:latin typeface="Gill Sans MT" panose="020B0502020104020203" pitchFamily="34" charset="0"/>
              </a:rPr>
            </a:br>
            <a:r>
              <a:rPr lang="en-US" dirty="0" smtClean="0">
                <a:latin typeface="Gill Sans MT" panose="020B0502020104020203" pitchFamily="34" charset="0"/>
              </a:rPr>
              <a:t>Rely on research and monitoring of fishery reduction of Protected Species Interactions and </a:t>
            </a:r>
            <a:r>
              <a:rPr lang="en-US" dirty="0" err="1" smtClean="0">
                <a:latin typeface="Gill Sans MT" panose="020B0502020104020203" pitchFamily="34" charset="0"/>
              </a:rPr>
              <a:t>Bycatch</a:t>
            </a:r>
            <a:r>
              <a:rPr lang="en-US" dirty="0" smtClean="0">
                <a:latin typeface="Gill Sans MT" panose="020B0502020104020203" pitchFamily="34" charset="0"/>
              </a:rPr>
              <a:t> (NOAA, others)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Source: Bartram, P. , K. Nakamura and J.J. Kaneko. 2008 Responsible Fisheries Assessment of Hawaii’s Pelagic Longline Fisheries. Prepared for NOAA Award No. NA06NMF4520222.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27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Is </a:t>
            </a:r>
            <a:r>
              <a:rPr lang="en-US" dirty="0" err="1">
                <a:latin typeface="Gill Sans MT" panose="020B0502020104020203" pitchFamily="34" charset="0"/>
              </a:rPr>
              <a:t>hawaii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longline-CAUGHT</a:t>
            </a:r>
            <a:r>
              <a:rPr lang="en-US" dirty="0">
                <a:latin typeface="Gill Sans MT" panose="020B0502020104020203" pitchFamily="34" charset="0"/>
              </a:rPr>
              <a:t> seafood sustainable?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i="1" dirty="0" smtClean="0">
                <a:latin typeface="Gill Sans MT" panose="020B0502020104020203" pitchFamily="34" charset="0"/>
              </a:rPr>
              <a:t>Is the Hawaii </a:t>
            </a:r>
            <a:r>
              <a:rPr lang="en-US" i="1" dirty="0" err="1" smtClean="0">
                <a:latin typeface="Gill Sans MT" panose="020B0502020104020203" pitchFamily="34" charset="0"/>
              </a:rPr>
              <a:t>Longline</a:t>
            </a:r>
            <a:r>
              <a:rPr lang="en-US" i="1" dirty="0" smtClean="0">
                <a:latin typeface="Gill Sans MT" panose="020B0502020104020203" pitchFamily="34" charset="0"/>
              </a:rPr>
              <a:t> Fishery Well-managed?</a:t>
            </a:r>
            <a:endParaRPr lang="en-US" i="1" dirty="0">
              <a:latin typeface="Gill Sans MT" panose="020B0502020104020203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0"/>
              </a:rPr>
              <a:t>Yes. </a:t>
            </a:r>
            <a:r>
              <a:rPr lang="en-US" dirty="0">
                <a:latin typeface="Gill Sans MT" panose="020B0502020104020203" pitchFamily="34" charset="0"/>
              </a:rPr>
              <a:t>It has achieved a high compliance score with the FAO Code of Conduct for Responsible Fisheries.</a:t>
            </a:r>
          </a:p>
          <a:p>
            <a:r>
              <a:rPr lang="en-US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Yes. </a:t>
            </a:r>
            <a:r>
              <a:rPr lang="en-US" dirty="0" smtClean="0">
                <a:latin typeface="Gill Sans MT" panose="020B0502020104020203" pitchFamily="34" charset="0"/>
              </a:rPr>
              <a:t>It meets the 10 National Standards under NOAA and Council management.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Is </a:t>
            </a:r>
            <a:r>
              <a:rPr lang="en-US" dirty="0" err="1">
                <a:latin typeface="Gill Sans MT" panose="020B0502020104020203" pitchFamily="34" charset="0"/>
              </a:rPr>
              <a:t>hawaii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longline-CAUGHT</a:t>
            </a:r>
            <a:r>
              <a:rPr lang="en-US" dirty="0">
                <a:latin typeface="Gill Sans MT" panose="020B0502020104020203" pitchFamily="34" charset="0"/>
              </a:rPr>
              <a:t> seafood sustainable?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Ideal Fishery Management System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Fishery Management Plan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Established Reference </a:t>
            </a:r>
            <a:r>
              <a:rPr lang="en-US" dirty="0">
                <a:latin typeface="Gill Sans MT" panose="020B0502020104020203" pitchFamily="34" charset="0"/>
              </a:rPr>
              <a:t>P</a:t>
            </a:r>
            <a:r>
              <a:rPr lang="en-US" dirty="0" smtClean="0">
                <a:latin typeface="Gill Sans MT" panose="020B0502020104020203" pitchFamily="34" charset="0"/>
              </a:rPr>
              <a:t>oints for sustainable catch limits and stock level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Receives regular Scientific Advice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Effective Monitoring and Control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Responsive Corrective Management Actions</a:t>
            </a:r>
          </a:p>
          <a:p>
            <a:r>
              <a:rPr lang="en-US" dirty="0">
                <a:latin typeface="Gill Sans MT" panose="020B0502020104020203" pitchFamily="34" charset="0"/>
              </a:rPr>
              <a:t>Destructive Fishing Methods not used</a:t>
            </a:r>
          </a:p>
          <a:p>
            <a:r>
              <a:rPr lang="en-US" dirty="0">
                <a:latin typeface="Gill Sans MT" panose="020B0502020104020203" pitchFamily="34" charset="0"/>
              </a:rPr>
              <a:t>Discards (</a:t>
            </a:r>
            <a:r>
              <a:rPr lang="en-US" dirty="0" err="1">
                <a:latin typeface="Gill Sans MT" panose="020B0502020104020203" pitchFamily="34" charset="0"/>
              </a:rPr>
              <a:t>bycatch</a:t>
            </a:r>
            <a:r>
              <a:rPr lang="en-US" dirty="0">
                <a:latin typeface="Gill Sans MT" panose="020B0502020104020203" pitchFamily="34" charset="0"/>
              </a:rPr>
              <a:t>) minimized</a:t>
            </a:r>
          </a:p>
          <a:p>
            <a:r>
              <a:rPr lang="en-US" dirty="0">
                <a:latin typeface="Gill Sans MT" panose="020B0502020104020203" pitchFamily="34" charset="0"/>
              </a:rPr>
              <a:t>Ecosystem issues </a:t>
            </a:r>
            <a:r>
              <a:rPr lang="en-US" dirty="0" smtClean="0">
                <a:latin typeface="Gill Sans MT" panose="020B0502020104020203" pitchFamily="34" charset="0"/>
              </a:rPr>
              <a:t>addressed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Continuous Improvement Process imbedded</a:t>
            </a:r>
            <a:endParaRPr lang="en-US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0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8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System </a:t>
            </a:r>
            <a:r>
              <a:rPr lang="en-US" sz="1800" dirty="0" smtClean="0">
                <a:solidFill>
                  <a:srgbClr val="7F7F7F"/>
                </a:solidFill>
                <a:latin typeface="Gill Sans MT" panose="020B0502020104020203" pitchFamily="34" charset="0"/>
              </a:rPr>
              <a:t>(science-based management)</a:t>
            </a:r>
            <a:endParaRPr lang="en-US" sz="18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305455" cy="365125"/>
          </a:xfrm>
        </p:spPr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John Kaneko and Yvette Jensen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90768" y="2584704"/>
            <a:ext cx="23019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Well-Managed Fish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Stock and Ecosystem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271258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8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System </a:t>
            </a:r>
            <a:r>
              <a:rPr lang="en-US" sz="1800" dirty="0" smtClean="0">
                <a:solidFill>
                  <a:srgbClr val="7F7F7F"/>
                </a:solidFill>
                <a:latin typeface="Gill Sans MT" panose="020B0502020104020203" pitchFamily="34" charset="0"/>
              </a:rPr>
              <a:t>(science-based management)</a:t>
            </a:r>
            <a:endParaRPr lang="en-US" sz="18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19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099831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6949" y="1053359"/>
            <a:ext cx="3134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Fishermen </a:t>
            </a:r>
            <a: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  <a:t/>
            </a:r>
            <a:b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(Hawaii 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Longline 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Fishing Industry)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89484" y="2961892"/>
            <a:ext cx="1983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Fishery </a:t>
            </a:r>
            <a:b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</a:b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</a:t>
            </a:r>
            <a:b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and others)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77" y="1669373"/>
            <a:ext cx="731520" cy="73152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06900" y="1554991"/>
            <a:ext cx="550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Data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490768" y="2584704"/>
            <a:ext cx="23019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Well-Managed Fish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Stock and Ecosystem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6728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8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System </a:t>
            </a:r>
            <a:r>
              <a:rPr lang="en-US" sz="1800" dirty="0" smtClean="0">
                <a:solidFill>
                  <a:srgbClr val="7F7F7F"/>
                </a:solidFill>
                <a:latin typeface="Gill Sans MT" panose="020B0502020104020203" pitchFamily="34" charset="0"/>
              </a:rPr>
              <a:t>(science-based management)</a:t>
            </a:r>
            <a:endParaRPr lang="en-US" sz="18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27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095322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6949" y="1053359"/>
            <a:ext cx="3134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Fishermen </a:t>
            </a:r>
            <a: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  <a:t/>
            </a:r>
            <a:b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(Hawaii 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Longline 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Fishing Industry)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89484" y="2961892"/>
            <a:ext cx="1983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Fishery </a:t>
            </a:r>
            <a:b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</a:b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</a:t>
            </a:r>
            <a:b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and others)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80485" y="4923437"/>
            <a:ext cx="2922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Fishery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Management Council</a:t>
            </a:r>
          </a:p>
          <a:p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(WPRFMC)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77" y="1669373"/>
            <a:ext cx="731520" cy="731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02" y="4229886"/>
            <a:ext cx="731520" cy="73152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006900" y="1554991"/>
            <a:ext cx="550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Data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490768" y="2584704"/>
            <a:ext cx="23019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Well-Managed Fish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Stock and Ecosystem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89484" y="3901615"/>
            <a:ext cx="1833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Field data, analysis, </a:t>
            </a:r>
            <a:b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and recommendations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311605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8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Federal Fishery Management System </a:t>
            </a:r>
            <a:r>
              <a:rPr lang="en-US" sz="1800" smtClean="0">
                <a:solidFill>
                  <a:srgbClr val="7F7F7F"/>
                </a:solidFill>
                <a:latin typeface="Gill Sans MT" panose="020B0502020104020203" pitchFamily="34" charset="0"/>
              </a:rPr>
              <a:t>(science-based management)</a:t>
            </a:r>
            <a:endParaRPr lang="en-US" sz="180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4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200197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6949" y="1053359"/>
            <a:ext cx="3134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Fishermen </a:t>
            </a:r>
            <a: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  <a:t/>
            </a:r>
            <a:b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(Hawaii 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Longline 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Fishing Industry)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4163" y="1554991"/>
            <a:ext cx="905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89484" y="2961892"/>
            <a:ext cx="1983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Fishery </a:t>
            </a:r>
            <a:b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</a:b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</a:t>
            </a:r>
            <a:b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and others)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5550" y="2957182"/>
            <a:ext cx="1484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Other Stakeholders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80485" y="4923437"/>
            <a:ext cx="2922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Fishery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Management Council</a:t>
            </a:r>
          </a:p>
          <a:p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(WPRFMC)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77" y="1669373"/>
            <a:ext cx="731520" cy="7315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02" y="4229886"/>
            <a:ext cx="731520" cy="7315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5" y="1669373"/>
            <a:ext cx="731520" cy="7315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28" y="3595296"/>
            <a:ext cx="731520" cy="73152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006900" y="1554991"/>
            <a:ext cx="550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Data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89037" y="5000142"/>
            <a:ext cx="16009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Advisory </a:t>
            </a:r>
            <a:b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Groups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490768" y="2584704"/>
            <a:ext cx="23019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Well-Managed Fish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Stock and Ecosystem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889484" y="3901615"/>
            <a:ext cx="1833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Field data, analysis, </a:t>
            </a:r>
            <a:b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and recommendations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05550" y="3472329"/>
            <a:ext cx="99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57" y="5629929"/>
            <a:ext cx="731520" cy="73152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808724" y="5506436"/>
            <a:ext cx="99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33903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8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System </a:t>
            </a:r>
            <a:r>
              <a:rPr lang="en-US" sz="1800" dirty="0" smtClean="0">
                <a:solidFill>
                  <a:srgbClr val="7F7F7F"/>
                </a:solidFill>
                <a:latin typeface="Gill Sans MT" panose="020B0502020104020203" pitchFamily="34" charset="0"/>
              </a:rPr>
              <a:t>(science-based management)</a:t>
            </a:r>
            <a:endParaRPr lang="en-US" sz="18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4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200197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6949" y="1053359"/>
            <a:ext cx="3134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Fishermen </a:t>
            </a:r>
            <a: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  <a:t/>
            </a:r>
            <a:b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(Hawaii 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Longline 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Fishing Industry)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24163" y="1554991"/>
            <a:ext cx="905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89484" y="2961892"/>
            <a:ext cx="1983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Fishery </a:t>
            </a:r>
            <a:b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</a:b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</a:t>
            </a:r>
            <a:b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and others)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5550" y="2957182"/>
            <a:ext cx="1484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Other Stakeholders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80485" y="4923437"/>
            <a:ext cx="2922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Fishery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Management Council</a:t>
            </a:r>
          </a:p>
          <a:p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(WPRFMC)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77" y="1669373"/>
            <a:ext cx="731520" cy="7315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02" y="4229886"/>
            <a:ext cx="731520" cy="7315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5" y="1669373"/>
            <a:ext cx="731520" cy="7315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28" y="3595296"/>
            <a:ext cx="731520" cy="7315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34" y="5989677"/>
            <a:ext cx="731520" cy="73152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2006900" y="1554991"/>
            <a:ext cx="550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Data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89037" y="5000142"/>
            <a:ext cx="16009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Advisory </a:t>
            </a:r>
            <a:b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Groups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490768" y="2584704"/>
            <a:ext cx="23019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Well-Managed Fish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Stock and Ecosystem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889484" y="3901615"/>
            <a:ext cx="1833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Field data, analysis, </a:t>
            </a:r>
            <a:b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and recommendations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05550" y="3472329"/>
            <a:ext cx="99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57" y="5629929"/>
            <a:ext cx="731520" cy="73152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808724" y="5506436"/>
            <a:ext cx="99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680485" y="5658367"/>
            <a:ext cx="2276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Gill Sans MT" panose="020B0502020104020203" pitchFamily="34" charset="0"/>
                <a:cs typeface="Gill Sans MT"/>
              </a:rPr>
              <a:t>Fishery Management Plans (FMP’s) and Amendments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280586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Seafood Council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Locally-Produced </a:t>
            </a:r>
            <a:br>
              <a:rPr lang="en-US" dirty="0" smtClean="0">
                <a:latin typeface="Gill Sans MT" panose="020B0502020104020203" pitchFamily="34" charset="0"/>
              </a:rPr>
            </a:br>
            <a:r>
              <a:rPr lang="en-US" dirty="0" smtClean="0">
                <a:latin typeface="Gill Sans MT" panose="020B0502020104020203" pitchFamily="34" charset="0"/>
              </a:rPr>
              <a:t>Seafood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>
                <a:latin typeface="Gill Sans MT" panose="020B0502020104020203" pitchFamily="34" charset="0"/>
                <a:cs typeface="Gill Sans MT"/>
              </a:rPr>
              <a:t>Wild-caught fish is a major protein food produced in Hawaii, by </a:t>
            </a:r>
            <a:r>
              <a:rPr lang="en-US" dirty="0" smtClean="0">
                <a:latin typeface="Gill Sans MT" panose="020B0502020104020203" pitchFamily="34" charset="0"/>
                <a:cs typeface="Gill Sans MT"/>
              </a:rPr>
              <a:t>Hawaii-based fishermen</a:t>
            </a:r>
            <a:endParaRPr lang="en-US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90000"/>
              </a:lnSpc>
              <a:defRPr/>
            </a:pPr>
            <a:r>
              <a:rPr lang="en-US" dirty="0">
                <a:latin typeface="Gill Sans MT" panose="020B0502020104020203" pitchFamily="34" charset="0"/>
                <a:cs typeface="Gill Sans MT"/>
              </a:rPr>
              <a:t>Competes with </a:t>
            </a:r>
            <a:r>
              <a:rPr lang="en-US" dirty="0" smtClean="0">
                <a:latin typeface="Gill Sans MT" panose="020B0502020104020203" pitchFamily="34" charset="0"/>
                <a:cs typeface="Gill Sans MT"/>
              </a:rPr>
              <a:t/>
            </a:r>
            <a:br>
              <a:rPr lang="en-US" dirty="0" smtClean="0">
                <a:latin typeface="Gill Sans MT" panose="020B0502020104020203" pitchFamily="34" charset="0"/>
                <a:cs typeface="Gill Sans MT"/>
              </a:rPr>
            </a:br>
            <a:r>
              <a:rPr lang="en-US" dirty="0" smtClean="0">
                <a:latin typeface="Gill Sans MT" panose="020B0502020104020203" pitchFamily="34" charset="0"/>
                <a:cs typeface="Gill Sans MT"/>
              </a:rPr>
              <a:t>imported seafood</a:t>
            </a:r>
            <a:endParaRPr lang="en-US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90000"/>
              </a:lnSpc>
              <a:defRPr/>
            </a:pPr>
            <a:r>
              <a:rPr lang="en-US" i="1" dirty="0" smtClean="0">
                <a:latin typeface="Gill Sans MT" panose="020B0502020104020203" pitchFamily="34" charset="0"/>
                <a:cs typeface="Gill Sans MT"/>
              </a:rPr>
              <a:t>Seafood Supply in Hawaii? </a:t>
            </a:r>
            <a:r>
              <a:rPr lang="en-US" dirty="0" smtClean="0">
                <a:latin typeface="Gill Sans MT" panose="020B0502020104020203" pitchFamily="34" charset="0"/>
                <a:cs typeface="Gill Sans MT"/>
              </a:rPr>
              <a:t>Estimated </a:t>
            </a:r>
            <a:r>
              <a:rPr lang="en-US" dirty="0">
                <a:latin typeface="Gill Sans MT" panose="020B0502020104020203" pitchFamily="34" charset="0"/>
                <a:cs typeface="Gill Sans MT"/>
              </a:rPr>
              <a:t>to be 37</a:t>
            </a:r>
            <a:r>
              <a:rPr lang="en-US" dirty="0" smtClean="0">
                <a:latin typeface="Gill Sans MT" panose="020B0502020104020203" pitchFamily="34" charset="0"/>
                <a:cs typeface="Gill Sans MT"/>
              </a:rPr>
              <a:t>% local seafood</a:t>
            </a:r>
            <a:endParaRPr lang="en-US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90000"/>
              </a:lnSpc>
              <a:defRPr/>
            </a:pPr>
            <a:r>
              <a:rPr lang="en-US" i="1" dirty="0">
                <a:latin typeface="Gill Sans MT" panose="020B0502020104020203" pitchFamily="34" charset="0"/>
                <a:cs typeface="Gill Sans MT"/>
              </a:rPr>
              <a:t>US Seafood Supply? </a:t>
            </a:r>
            <a:r>
              <a:rPr lang="en-US" dirty="0" smtClean="0">
                <a:latin typeface="Gill Sans MT" panose="020B0502020104020203" pitchFamily="34" charset="0"/>
                <a:cs typeface="Gill Sans MT"/>
              </a:rPr>
              <a:t/>
            </a:r>
            <a:br>
              <a:rPr lang="en-US" dirty="0" smtClean="0">
                <a:latin typeface="Gill Sans MT" panose="020B0502020104020203" pitchFamily="34" charset="0"/>
                <a:cs typeface="Gill Sans MT"/>
              </a:rPr>
            </a:br>
            <a:r>
              <a:rPr lang="en-US" dirty="0" smtClean="0">
                <a:latin typeface="Gill Sans MT" panose="020B0502020104020203" pitchFamily="34" charset="0"/>
                <a:cs typeface="Gill Sans MT"/>
              </a:rPr>
              <a:t>Less </a:t>
            </a:r>
            <a:r>
              <a:rPr lang="en-US" dirty="0">
                <a:latin typeface="Gill Sans MT" panose="020B0502020104020203" pitchFamily="34" charset="0"/>
                <a:cs typeface="Gill Sans MT"/>
              </a:rPr>
              <a:t>than 10% of supply is domestic American </a:t>
            </a:r>
            <a:r>
              <a:rPr lang="en-US" dirty="0" smtClean="0">
                <a:latin typeface="Gill Sans MT" panose="020B0502020104020203" pitchFamily="34" charset="0"/>
                <a:cs typeface="Gill Sans MT"/>
              </a:rPr>
              <a:t>seafood</a:t>
            </a:r>
            <a:endParaRPr lang="en-US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Source:  Loke</a:t>
            </a:r>
            <a:r>
              <a:rPr lang="en-US" dirty="0"/>
              <a:t>, M., C. </a:t>
            </a:r>
            <a:r>
              <a:rPr lang="en-US" dirty="0" err="1"/>
              <a:t>Geslani</a:t>
            </a:r>
            <a:r>
              <a:rPr lang="en-US" dirty="0"/>
              <a:t>, B. Takenaka and P Leung. 2012. Seafood Consumption and Supply Sources in Hawaii 2000-2009. Mar Fish Rev 74(4):</a:t>
            </a:r>
            <a:r>
              <a:rPr lang="en-US" dirty="0" smtClean="0"/>
              <a:t>44-51;  NOAA</a:t>
            </a:r>
            <a:r>
              <a:rPr lang="en-US" dirty="0"/>
              <a:t>, 2014. Fisheries of the United States 2013 </a:t>
            </a:r>
            <a:r>
              <a:rPr lang="en-US" u="sng" dirty="0">
                <a:hlinkClick r:id="rId3"/>
              </a:rPr>
              <a:t>https://www.st.nmfs.noaa.gov/commercial-fisheries/fus/fus13/index</a:t>
            </a:r>
            <a:r>
              <a:rPr lang="en-US" dirty="0"/>
              <a:t>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8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System </a:t>
            </a:r>
            <a:r>
              <a:rPr lang="en-US" sz="1800" dirty="0" smtClean="0">
                <a:solidFill>
                  <a:srgbClr val="7F7F7F"/>
                </a:solidFill>
                <a:latin typeface="Gill Sans MT" panose="020B0502020104020203" pitchFamily="34" charset="0"/>
              </a:rPr>
              <a:t>(science-based management)</a:t>
            </a:r>
            <a:endParaRPr lang="en-US" sz="18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7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200197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46949" y="1053359"/>
            <a:ext cx="3134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Fishermen </a:t>
            </a:r>
            <a: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  <a:t/>
            </a:r>
            <a:b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(Hawaii 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Longline 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Fishing Industry)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24163" y="1554991"/>
            <a:ext cx="905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9484" y="2961892"/>
            <a:ext cx="1983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Fishery </a:t>
            </a:r>
            <a:b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</a:b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</a:t>
            </a:r>
            <a:b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and others)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05550" y="2957182"/>
            <a:ext cx="1484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Other Stakeholders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680485" y="4923437"/>
            <a:ext cx="2922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Fishery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Management Council</a:t>
            </a:r>
          </a:p>
          <a:p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(WPRFMC)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77" y="1669373"/>
            <a:ext cx="731520" cy="73152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02" y="4229886"/>
            <a:ext cx="731520" cy="73152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5" y="1669373"/>
            <a:ext cx="731520" cy="73152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28" y="3595296"/>
            <a:ext cx="731520" cy="73152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34" y="5989677"/>
            <a:ext cx="731520" cy="731520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2006900" y="1554991"/>
            <a:ext cx="550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Data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789037" y="5000142"/>
            <a:ext cx="16009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Advisory </a:t>
            </a:r>
            <a:b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Groups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490768" y="2584704"/>
            <a:ext cx="23019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Well-Managed Fish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Stock and Ecosystem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889484" y="3901615"/>
            <a:ext cx="1833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Field data, analysis, </a:t>
            </a:r>
            <a:b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and recommendations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605550" y="3472329"/>
            <a:ext cx="99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57" y="5629929"/>
            <a:ext cx="731520" cy="731520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1808724" y="5506436"/>
            <a:ext cx="99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680485" y="5658367"/>
            <a:ext cx="2276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93B901"/>
                </a:solidFill>
                <a:latin typeface="Gill Sans MT" panose="020B0502020104020203" pitchFamily="34" charset="0"/>
                <a:cs typeface="Gill Sans MT"/>
              </a:rPr>
              <a:t>Fishery Management Plans (FMP’s) and Amendments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18" y="3441503"/>
            <a:ext cx="731520" cy="731520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476229" y="2624402"/>
            <a:ext cx="2035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Fishery Regulators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4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Headquarters, </a:t>
            </a:r>
            <a:r>
              <a:rPr lang="en-US" sz="12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NOAA-PIRO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)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476229" y="3329625"/>
            <a:ext cx="15510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Fishery regulations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195917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8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946949" y="1053359"/>
            <a:ext cx="3134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Fishermen </a:t>
            </a:r>
            <a: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  <a:t/>
            </a:r>
            <a:b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(Hawaii 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Longline 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Fishing Industry)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4163" y="1554991"/>
            <a:ext cx="905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89484" y="2961892"/>
            <a:ext cx="1983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Fishery </a:t>
            </a:r>
            <a:b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</a:b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</a:t>
            </a:r>
            <a:b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and others)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550" y="2957182"/>
            <a:ext cx="1484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Other Stakeholders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80485" y="4923437"/>
            <a:ext cx="2922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Fishery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Management Council</a:t>
            </a:r>
          </a:p>
          <a:p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(WPRFMC)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84147" y="1017051"/>
            <a:ext cx="22611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Regulation Enforcers</a:t>
            </a:r>
          </a:p>
          <a:p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sz="12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US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Coast Guard)</a:t>
            </a:r>
            <a:endParaRPr lang="en-US" sz="1400" dirty="0">
              <a:solidFill>
                <a:schemeClr val="bg1">
                  <a:lumMod val="50000"/>
                  <a:lumOff val="50000"/>
                </a:schemeClr>
              </a:solidFill>
              <a:latin typeface="Gill Sans MT" panose="020B0502020104020203" pitchFamily="34" charset="0"/>
              <a:cs typeface="Gill Sans M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77" y="1669373"/>
            <a:ext cx="731520" cy="7315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02" y="4229886"/>
            <a:ext cx="731520" cy="7315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5" y="1669373"/>
            <a:ext cx="731520" cy="7315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28" y="3595296"/>
            <a:ext cx="731520" cy="7315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34" y="5989677"/>
            <a:ext cx="731520" cy="73152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006900" y="1554991"/>
            <a:ext cx="550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System </a:t>
            </a:r>
            <a:r>
              <a:rPr lang="en-US" sz="1800" dirty="0" smtClean="0">
                <a:solidFill>
                  <a:srgbClr val="7F7F7F"/>
                </a:solidFill>
                <a:latin typeface="Gill Sans MT" panose="020B0502020104020203" pitchFamily="34" charset="0"/>
              </a:rPr>
              <a:t>(science-based management)</a:t>
            </a:r>
            <a:endParaRPr lang="en-US" sz="18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399825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215529" y="6370918"/>
            <a:ext cx="2471270" cy="457200"/>
          </a:xfrm>
        </p:spPr>
        <p:txBody>
          <a:bodyPr/>
          <a:lstStyle/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89037" y="5000142"/>
            <a:ext cx="16009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Advisory </a:t>
            </a:r>
            <a:b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Groups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0768" y="2584704"/>
            <a:ext cx="23019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Well-Managed Fish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Stock and Ecosystem</a:t>
            </a:r>
          </a:p>
        </p:txBody>
      </p:sp>
      <p:sp>
        <p:nvSpPr>
          <p:cNvPr id="3" name="Rectangle 2"/>
          <p:cNvSpPr/>
          <p:nvPr/>
        </p:nvSpPr>
        <p:spPr>
          <a:xfrm>
            <a:off x="1889484" y="3901615"/>
            <a:ext cx="1833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Field data, analysis, </a:t>
            </a:r>
            <a:b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and recommendations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05550" y="3472329"/>
            <a:ext cx="99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57" y="5629929"/>
            <a:ext cx="731520" cy="73152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808724" y="5506436"/>
            <a:ext cx="99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sp>
        <p:nvSpPr>
          <p:cNvPr id="4" name="Rectangle 3"/>
          <p:cNvSpPr/>
          <p:nvPr/>
        </p:nvSpPr>
        <p:spPr>
          <a:xfrm>
            <a:off x="4680485" y="5658367"/>
            <a:ext cx="2276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Gill Sans MT" panose="020B0502020104020203" pitchFamily="34" charset="0"/>
                <a:cs typeface="Gill Sans MT"/>
              </a:rPr>
              <a:t>Fishery Management Plans (FMP’s) and Amendments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18" y="1807495"/>
            <a:ext cx="731520" cy="73152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484147" y="1491354"/>
            <a:ext cx="20639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Fishing, vessel safety, and 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environmental regulations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18" y="3441503"/>
            <a:ext cx="731520" cy="73152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476229" y="2624402"/>
            <a:ext cx="2035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Fishery Regulators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4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Headquarters, </a:t>
            </a:r>
            <a:r>
              <a:rPr lang="en-US" sz="12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NOAA-PIRO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476229" y="3329625"/>
            <a:ext cx="15510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Fishery regulations</a:t>
            </a:r>
          </a:p>
        </p:txBody>
      </p:sp>
    </p:spTree>
    <p:extLst>
      <p:ext uri="{BB962C8B-B14F-4D97-AF65-F5344CB8AC3E}">
        <p14:creationId xmlns:p14="http://schemas.microsoft.com/office/powerpoint/2010/main" val="163182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Is hawaii longline-CAUGHT seafood sustainable?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100" dirty="0"/>
              <a:t>Comparison of Federal and State Fishery Management Process in Hawaii	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9"/>
            <p:extLst>
              <p:ext uri="{D42A27DB-BD31-4B8C-83A1-F6EECF244321}">
                <p14:modId xmlns:p14="http://schemas.microsoft.com/office/powerpoint/2010/main" val="1830303642"/>
              </p:ext>
            </p:extLst>
          </p:nvPr>
        </p:nvGraphicFramePr>
        <p:xfrm>
          <a:off x="450850" y="1568450"/>
          <a:ext cx="8229975" cy="4143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9265"/>
                <a:gridCol w="3630439"/>
                <a:gridCol w="2660271"/>
              </a:tblGrid>
              <a:tr h="810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Federal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of Hawaii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10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Primary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Agencies?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NOAA Fisheries (Pacific Islands Region) and Western Pacific Regional Fishery Management Council (WPRFMC)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Department of Land and Natural Resources, Division of Aquatic Resources (DLNR/DAR)</a:t>
                      </a:r>
                    </a:p>
                  </a:txBody>
                  <a:tcPr marL="68580" marR="68580" marT="0" marB="0"/>
                </a:tc>
              </a:tr>
              <a:tr h="810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Jurisdiction?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Fishing outside of state waters from 3-200 nm within US EEZ.  Beyond 200 nm, Hawaii vessels comply with federal &amp; international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regulations under 2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egional Fishery Management Organizations (WCPFC &amp; IATTC).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Fishing within state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marine waters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from shoreline out to 3 nm.</a:t>
                      </a:r>
                    </a:p>
                  </a:txBody>
                  <a:tcPr marL="68580" marR="68580" marT="0" marB="0"/>
                </a:tc>
              </a:tr>
              <a:tr h="4966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Overarching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Mandate?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Magnuson Stevens Fishery Conservation and Management Act (MSA)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Description of role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included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constitution.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10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Fishery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Council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Yes. Eight Regional Councils established by MSA cover all US marine fisheries.  WPRFMC manages fisheries in Hawaii, American Samoa, Guam and Northern Mariana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Islands.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7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" y="956718"/>
            <a:ext cx="9138752" cy="59012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International Management of </a:t>
            </a:r>
            <a:r>
              <a:rPr lang="en-US" dirty="0" err="1" smtClean="0">
                <a:latin typeface="Gill Sans MT" panose="020B0502020104020203" pitchFamily="34" charset="0"/>
              </a:rPr>
              <a:t>Pelagics</a:t>
            </a:r>
            <a:r>
              <a:rPr lang="en-US" dirty="0" smtClean="0">
                <a:latin typeface="Gill Sans MT" panose="020B0502020104020203" pitchFamily="34" charset="0"/>
              </a:rPr>
              <a:t> in the Pacific Ocean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71958" y="1451228"/>
            <a:ext cx="2368603" cy="2066552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8855" y="3065020"/>
            <a:ext cx="2316683" cy="338554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8000"/>
                </a:solidFill>
                <a:latin typeface="Gill Sans MT"/>
                <a:cs typeface="Gill Sans MT"/>
              </a:rPr>
              <a:t>Range of Hawaii fleet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38855" y="2023051"/>
            <a:ext cx="2316683" cy="584776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2"/>
                </a:solidFill>
                <a:latin typeface="Gill Sans MT"/>
                <a:cs typeface="Gill Sans MT"/>
              </a:rPr>
              <a:t>Nearshore Exclusion Zone (50-75nm)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8855" y="2659603"/>
            <a:ext cx="2336221" cy="338554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cs typeface="Gill Sans MT"/>
              </a:rPr>
              <a:t>EEZ Zone Around Hawaii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7272" y="4701723"/>
            <a:ext cx="1579208" cy="369332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latin typeface="Gill Sans MT"/>
                <a:cs typeface="Gill Sans MT"/>
              </a:rPr>
              <a:t>IATTC ZONE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9965" y="4701723"/>
            <a:ext cx="1677162" cy="369332"/>
          </a:xfrm>
          <a:prstGeom prst="rect">
            <a:avLst/>
          </a:prstGeom>
          <a:solidFill>
            <a:srgbClr val="004680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Gill Sans MT"/>
                <a:cs typeface="Gill Sans MT"/>
              </a:rPr>
              <a:t>WCPFC ZONE</a:t>
            </a:r>
          </a:p>
        </p:txBody>
      </p:sp>
      <p:cxnSp>
        <p:nvCxnSpPr>
          <p:cNvPr id="17" name="Straight Connector 16"/>
          <p:cNvCxnSpPr>
            <a:stCxn id="10" idx="1"/>
          </p:cNvCxnSpPr>
          <p:nvPr/>
        </p:nvCxnSpPr>
        <p:spPr>
          <a:xfrm flipH="1">
            <a:off x="5572167" y="2828880"/>
            <a:ext cx="766688" cy="9699"/>
          </a:xfrm>
          <a:prstGeom prst="line">
            <a:avLst/>
          </a:prstGeom>
          <a:ln>
            <a:solidFill>
              <a:schemeClr val="bg1">
                <a:lumMod val="75000"/>
                <a:lumOff val="25000"/>
                <a:alpha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" idx="1"/>
          </p:cNvCxnSpPr>
          <p:nvPr/>
        </p:nvCxnSpPr>
        <p:spPr>
          <a:xfrm flipH="1">
            <a:off x="6140451" y="3234297"/>
            <a:ext cx="198404" cy="227"/>
          </a:xfrm>
          <a:prstGeom prst="line">
            <a:avLst/>
          </a:prstGeom>
          <a:ln>
            <a:solidFill>
              <a:srgbClr val="FF8000">
                <a:alpha val="9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709920" y="3850640"/>
            <a:ext cx="975360" cy="2753360"/>
          </a:xfrm>
          <a:prstGeom prst="rect">
            <a:avLst/>
          </a:prstGeom>
          <a:pattFill prst="dkDnDiag">
            <a:fgClr>
              <a:schemeClr val="bg2">
                <a:lumMod val="60000"/>
                <a:lumOff val="40000"/>
              </a:schemeClr>
            </a:fgClr>
            <a:bgClr>
              <a:schemeClr val="tx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19095" y="3869630"/>
            <a:ext cx="9560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4680"/>
                </a:solidFill>
                <a:latin typeface="Gill Sans MT"/>
                <a:cs typeface="Gill Sans MT"/>
              </a:rPr>
              <a:t>SHARED IATTC AND WCPFC ZONE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988206" y="2452871"/>
            <a:ext cx="1350650" cy="12964"/>
          </a:xfrm>
          <a:prstGeom prst="line">
            <a:avLst/>
          </a:prstGeom>
          <a:ln>
            <a:solidFill>
              <a:schemeClr val="tx1">
                <a:alpha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30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Is hawaii longline-CAUGHT seafood sustainable?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100" dirty="0"/>
              <a:t>Comparison of Federal and State Fishery Management Process in </a:t>
            </a:r>
            <a:r>
              <a:rPr lang="en-US" sz="2100" dirty="0" smtClean="0"/>
              <a:t>Hawaii cont’d</a:t>
            </a:r>
            <a:r>
              <a:rPr lang="en-US" sz="2100" dirty="0"/>
              <a:t>	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9"/>
            <p:extLst>
              <p:ext uri="{D42A27DB-BD31-4B8C-83A1-F6EECF244321}">
                <p14:modId xmlns:p14="http://schemas.microsoft.com/office/powerpoint/2010/main" val="1857059249"/>
              </p:ext>
            </p:extLst>
          </p:nvPr>
        </p:nvGraphicFramePr>
        <p:xfrm>
          <a:off x="450850" y="1568450"/>
          <a:ext cx="8229975" cy="3977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607"/>
                <a:gridCol w="3766242"/>
                <a:gridCol w="2805126"/>
              </a:tblGrid>
              <a:tr h="810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Federal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of Hawaii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10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Fishery Management Plan?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Fishery Management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Plans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(FMP)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required by MSA.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FMP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 a “living” document detailing the fishery and existing and proposed management actions vetted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through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Council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rocess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</a:p>
                  </a:txBody>
                  <a:tcPr marL="68580" marR="68580" marT="0" marB="0"/>
                </a:tc>
              </a:tr>
              <a:tr h="810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are regulations established?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Council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rocess continually maintains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 amends the FMP in response to new science and changes in the fishery. Scientific and diverse stakeholder input is mandated to inform the Council in a public process. Proposed regulations are reviewed by NOAA and approved by the US Secretary of Commerce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 This makes continual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improvements in adaptive fishery management a requirement.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There are 2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ways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The </a:t>
                      </a:r>
                      <a:r>
                        <a:rPr lang="en-US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Administrative Rules process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allows DLNR to create, vet and propose new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regulations to be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reviewed and adopted by the Lt. Governor.  The </a:t>
                      </a:r>
                      <a:r>
                        <a:rPr lang="en-US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Legislative process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allows new regulations to be proposed, vetted and adopted by the State House and Senate and signed by the Governor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This pathway does not require DLNR input.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9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and Seafood Regulation in Hawaii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334638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5748" y="3344012"/>
            <a:ext cx="2286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Fishery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(Well-managed Fish Stock and Ecosystem, and 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HI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Longline Fishing Industry)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91589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9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and Seafood Regulation in Hawaii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217906" cy="365125"/>
          </a:xfrm>
        </p:spPr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</a:t>
            </a:r>
            <a:r>
              <a:rPr lang="en-US" dirty="0">
                <a:latin typeface="Gill Sans MT" panose="020B0502020104020203" pitchFamily="34" charset="0"/>
              </a:rPr>
              <a:t>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5748" y="3344012"/>
            <a:ext cx="2286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Fishery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(Well-managed Fish Stock and Ecosystem, and 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HI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Longline Fishing Industry)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99979" y="3344012"/>
            <a:ext cx="20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Distribution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(Honolulu Fish Auction, Wholesalers)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135604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" y="0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and Seafood Regulation in Hawaii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424893"/>
            <a:ext cx="2276272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  <a:p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5748" y="3344012"/>
            <a:ext cx="2286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Fishery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(Well-managed Fish Stock and Ecosystem, and 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HI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Longline Fishing Industry)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18435" y="3344012"/>
            <a:ext cx="181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Consumption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(Retailers and Consumers)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99979" y="3344012"/>
            <a:ext cx="20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Distribution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(Honolulu Fish Auction, Wholesalers)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315480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9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and Seafood Regulation in Hawaii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147003" cy="365125"/>
          </a:xfrm>
        </p:spPr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Seafood Council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John Kaneko and Yvette Jensen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85748" y="837822"/>
            <a:ext cx="20184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Fishery Management</a:t>
            </a:r>
            <a:endParaRPr lang="en-US" sz="1600" dirty="0">
              <a:solidFill>
                <a:srgbClr val="7F7F7F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Fishery 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and others)</a:t>
            </a:r>
          </a:p>
          <a:p>
            <a:r>
              <a:rPr lang="en-US" sz="1400" dirty="0">
                <a:solidFill>
                  <a:srgbClr val="93B901"/>
                </a:solidFill>
                <a:latin typeface="Gill Sans MT" panose="020B0502020104020203" pitchFamily="34" charset="0"/>
                <a:cs typeface="Gill Sans MT"/>
              </a:rPr>
              <a:t>Fishery Management Council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WPRFMC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)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Fishery Regulations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Headquarters,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NOAA-PIRO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) </a:t>
            </a:r>
            <a:endParaRPr lang="en-US" sz="1400" dirty="0">
              <a:solidFill>
                <a:srgbClr val="99CC33"/>
              </a:solidFill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748" y="3344012"/>
            <a:ext cx="2286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Fishery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(Well-managed Fish Stock and Ecosystem, and 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HI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Longline Fishing Industry)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18435" y="3344012"/>
            <a:ext cx="181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Consumption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(Retailers and Consumers)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99979" y="3344012"/>
            <a:ext cx="20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Distribution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(Honolulu Fish Auction, Wholesalers)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302270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9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and Seafood Regulation in Hawaii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217906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04203" y="837822"/>
            <a:ext cx="19957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Other Regulations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fishing industry and the environment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USCG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Fishing Vessel Safety and Environmental Regulations)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748" y="837822"/>
            <a:ext cx="20184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Fishery Management</a:t>
            </a:r>
            <a:endParaRPr lang="en-US" sz="1600" dirty="0">
              <a:solidFill>
                <a:srgbClr val="7F7F7F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Fishery 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and others)</a:t>
            </a:r>
          </a:p>
          <a:p>
            <a:r>
              <a:rPr lang="en-US" sz="1400" dirty="0">
                <a:solidFill>
                  <a:srgbClr val="93B901"/>
                </a:solidFill>
                <a:latin typeface="Gill Sans MT" panose="020B0502020104020203" pitchFamily="34" charset="0"/>
                <a:cs typeface="Gill Sans MT"/>
              </a:rPr>
              <a:t>Fishery Management Council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WPRFMC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)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Fishery Regulations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Headquarters,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NOAA-PIRO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) </a:t>
            </a:r>
            <a:endParaRPr lang="en-US" sz="1400" dirty="0">
              <a:solidFill>
                <a:srgbClr val="99CC33"/>
              </a:solidFill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748" y="3344012"/>
            <a:ext cx="2286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Fishery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(Well-managed Fish Stock and Ecosystem, and 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HI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Longline Fishing Industry)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18435" y="3344012"/>
            <a:ext cx="181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Consumption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(Retailers and Consumers)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99979" y="3344012"/>
            <a:ext cx="20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Distribution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(Honolulu Fish Auction, Wholesalers)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328794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WE can judge </a:t>
            </a:r>
            <a:br>
              <a:rPr lang="en-US" dirty="0" smtClean="0">
                <a:latin typeface="Gill Sans MT" panose="020B0502020104020203" pitchFamily="34" charset="0"/>
              </a:rPr>
            </a:br>
            <a:r>
              <a:rPr lang="en-US" dirty="0" smtClean="0">
                <a:latin typeface="Gill Sans MT" panose="020B0502020104020203" pitchFamily="34" charset="0"/>
              </a:rPr>
              <a:t>fish quality.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Seafood Council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i="1"/>
              <a:t>What about sustainability?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Photo: John Kaneko</a:t>
            </a:r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3" t="135" r="20021" b="-135"/>
          <a:stretch/>
        </p:blipFill>
        <p:spPr/>
      </p:pic>
    </p:spTree>
    <p:extLst>
      <p:ext uri="{BB962C8B-B14F-4D97-AF65-F5344CB8AC3E}">
        <p14:creationId xmlns:p14="http://schemas.microsoft.com/office/powerpoint/2010/main" val="425264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9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and Seafood Regulation in Hawaii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256817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04203" y="837822"/>
            <a:ext cx="19957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Other Regulations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fishing industry and the environment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USCG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Fishing Vessel Safety and Environmental Regulations)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748" y="837822"/>
            <a:ext cx="20184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Fishery Management</a:t>
            </a:r>
            <a:endParaRPr lang="en-US" sz="1600" dirty="0">
              <a:solidFill>
                <a:srgbClr val="7F7F7F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Fishery 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and others)</a:t>
            </a:r>
          </a:p>
          <a:p>
            <a:r>
              <a:rPr lang="en-US" sz="1400" dirty="0">
                <a:solidFill>
                  <a:srgbClr val="93B901"/>
                </a:solidFill>
                <a:latin typeface="Gill Sans MT" panose="020B0502020104020203" pitchFamily="34" charset="0"/>
                <a:cs typeface="Gill Sans MT"/>
              </a:rPr>
              <a:t>Fishery Management Council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WPRFMC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)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Fishery Regulations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Headquarters,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NOAA-PIRO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) </a:t>
            </a:r>
            <a:endParaRPr lang="en-US" sz="1400" dirty="0">
              <a:solidFill>
                <a:srgbClr val="99CC33"/>
              </a:solidFill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9979" y="837822"/>
            <a:ext cx="20184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008000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seafood wholesalers and processors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US-FDA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Seafood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HACCP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and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GMP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regulations)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5748" y="3344012"/>
            <a:ext cx="2286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Fishery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(Well-managed Fish Stock and Ecosystem, and 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HI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Longline Fishing Industry)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18435" y="3344012"/>
            <a:ext cx="181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Consumption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(Retailers and Consumers)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99979" y="3344012"/>
            <a:ext cx="20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Distribution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(Honolulu Fish Auction, Wholesalers)</a:t>
            </a: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418431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and Seafood Regulation in Hawaii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147003" cy="365125"/>
          </a:xfrm>
        </p:spPr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</a:t>
            </a:r>
            <a:r>
              <a:rPr lang="en-US" dirty="0">
                <a:latin typeface="Gill Sans MT" panose="020B0502020104020203" pitchFamily="34" charset="0"/>
              </a:rPr>
              <a:t>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04203" y="837822"/>
            <a:ext cx="19957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Other Regulations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fishing industry and the environment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USCG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Fishing Vessel Safety and Environmental Regulations)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5748" y="837822"/>
            <a:ext cx="20184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Fishery Management</a:t>
            </a:r>
            <a:endParaRPr lang="en-US" sz="1600" dirty="0">
              <a:solidFill>
                <a:srgbClr val="7F7F7F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Fishery 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and others)</a:t>
            </a:r>
          </a:p>
          <a:p>
            <a:r>
              <a:rPr lang="en-US" sz="1400" dirty="0">
                <a:solidFill>
                  <a:srgbClr val="99CC33"/>
                </a:solidFill>
                <a:latin typeface="Gill Sans MT" panose="020B0502020104020203" pitchFamily="34" charset="0"/>
                <a:cs typeface="Gill Sans MT"/>
              </a:rPr>
              <a:t>Fishery Management Council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WPRFMC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)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Fishery Regulations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Headquarters,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NOAA-PIRO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) </a:t>
            </a:r>
            <a:endParaRPr lang="en-US" sz="1400" dirty="0">
              <a:solidFill>
                <a:srgbClr val="99CC33"/>
              </a:solidFill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99979" y="837822"/>
            <a:ext cx="20184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008000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seafood wholesalers and processors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US-FDA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Seafood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HACCP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and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GMP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regulations)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18435" y="837822"/>
            <a:ext cx="1995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008000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seafood retailers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(State Health Regulations)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5748" y="3344012"/>
            <a:ext cx="2286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Fishery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(Well-managed Fish Stock and Ecosystem, and 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HI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Longline Fishing Industry)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18435" y="3344012"/>
            <a:ext cx="181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Consumption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(Retailers and Consumers)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99979" y="3344012"/>
            <a:ext cx="20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Distribution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(Honolulu Fish Auction, Wholesalers)</a:t>
            </a: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28244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9"/>
            <a:ext cx="9127097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and Seafood Regulation in Hawaii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147004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04203" y="837822"/>
            <a:ext cx="19957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Other Regulations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fishing industry and the environment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USCG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Fishing Vessel Safety and Environmental Regulations)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748" y="837822"/>
            <a:ext cx="20184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Fishery Management</a:t>
            </a:r>
            <a:endParaRPr lang="en-US" sz="1600" dirty="0">
              <a:solidFill>
                <a:srgbClr val="7F7F7F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chemeClr val="accent1"/>
                </a:solidFill>
                <a:latin typeface="Gill Sans MT" panose="020B0502020104020203" pitchFamily="34" charset="0"/>
                <a:cs typeface="Gill Sans MT"/>
              </a:rPr>
              <a:t>Fishery 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and others)</a:t>
            </a:r>
          </a:p>
          <a:p>
            <a:r>
              <a:rPr lang="en-US" sz="1400" dirty="0">
                <a:solidFill>
                  <a:srgbClr val="93B901"/>
                </a:solidFill>
                <a:latin typeface="Gill Sans MT" panose="020B0502020104020203" pitchFamily="34" charset="0"/>
                <a:cs typeface="Gill Sans MT"/>
              </a:rPr>
              <a:t>Fishery Management Council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WPRFMC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)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Fishery Regulations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Headquarters,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NOAA-PIRO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) </a:t>
            </a:r>
            <a:endParaRPr lang="en-US" sz="1400" dirty="0">
              <a:solidFill>
                <a:srgbClr val="99CC33"/>
              </a:solidFill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9979" y="837822"/>
            <a:ext cx="20184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008000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seafood wholesalers and processors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US-FDA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Seafood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HACCP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and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GMP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regulations)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18435" y="837822"/>
            <a:ext cx="1995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008000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seafood retailers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(State Health Regulations)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748" y="5135767"/>
            <a:ext cx="20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Environmental 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NGO</a:t>
            </a: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May take legal action against regulators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18435" y="5135767"/>
            <a:ext cx="1995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Environmental 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NGO</a:t>
            </a: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Persuade retailers and consumers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748" y="3344012"/>
            <a:ext cx="2286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Fishery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(Well-managed Fish Stock and Ecosystem, and 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HI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Longline Fishing Industry)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18435" y="3344012"/>
            <a:ext cx="181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Consumption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(Retailers and Consumers)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99979" y="3344012"/>
            <a:ext cx="20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Distribution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(Honolulu Fish Auction, Wholesalers)</a:t>
            </a:r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42009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IMG_0794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r="25061"/>
          <a:stretch/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Fish </a:t>
            </a:r>
            <a:r>
              <a:rPr lang="en-US" dirty="0">
                <a:latin typeface="Gill Sans MT" panose="020B0502020104020203" pitchFamily="34" charset="0"/>
              </a:rPr>
              <a:t>Stock Status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smtClean="0"/>
              <a:t>John Kaneko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92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fish </a:t>
            </a:r>
            <a:r>
              <a:rPr lang="en-US" dirty="0">
                <a:latin typeface="Gill Sans MT" panose="020B0502020104020203" pitchFamily="34" charset="0"/>
              </a:rPr>
              <a:t>stock status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Stock </a:t>
            </a:r>
            <a:r>
              <a:rPr lang="en-US">
                <a:latin typeface="Gill Sans MT" panose="020B0502020104020203" pitchFamily="34" charset="0"/>
              </a:rPr>
              <a:t>Status </a:t>
            </a:r>
            <a:r>
              <a:rPr lang="en-US" smtClean="0">
                <a:latin typeface="Gill Sans MT" panose="020B0502020104020203" pitchFamily="34" charset="0"/>
              </a:rPr>
              <a:t/>
            </a:r>
            <a:br>
              <a:rPr lang="en-US" smtClean="0">
                <a:latin typeface="Gill Sans MT" panose="020B0502020104020203" pitchFamily="34" charset="0"/>
              </a:rPr>
            </a:br>
            <a:r>
              <a:rPr lang="en-US" smtClean="0">
                <a:latin typeface="Gill Sans MT" panose="020B0502020104020203" pitchFamily="34" charset="0"/>
              </a:rPr>
              <a:t>of </a:t>
            </a:r>
            <a:r>
              <a:rPr lang="en-US" dirty="0">
                <a:latin typeface="Gill Sans MT" panose="020B0502020104020203" pitchFamily="34" charset="0"/>
              </a:rPr>
              <a:t>Fish Caught by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Hawaii </a:t>
            </a:r>
            <a:r>
              <a:rPr lang="en-US" dirty="0" err="1">
                <a:latin typeface="Gill Sans MT" panose="020B0502020104020203" pitchFamily="34" charset="0"/>
              </a:rPr>
              <a:t>Longline</a:t>
            </a:r>
            <a:r>
              <a:rPr lang="en-US" dirty="0">
                <a:latin typeface="Gill Sans MT" panose="020B0502020104020203" pitchFamily="34" charset="0"/>
              </a:rPr>
              <a:t> Fisheries: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i="1" dirty="0" smtClean="0">
                <a:latin typeface="Gill Sans MT" panose="020B0502020104020203" pitchFamily="34" charset="0"/>
              </a:rPr>
              <a:t>Swordfish</a:t>
            </a:r>
            <a:endParaRPr lang="en-US" i="1" dirty="0">
              <a:latin typeface="Gill Sans MT" panose="020B0502020104020203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Sustainably fished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(overfishing not occurring</a:t>
            </a:r>
            <a:r>
              <a:rPr lang="en-US" dirty="0" smtClean="0">
                <a:latin typeface="Gill Sans MT" panose="020B0502020104020203" pitchFamily="34" charset="0"/>
              </a:rPr>
              <a:t>)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Population not heavily impacted by fishing </a:t>
            </a:r>
            <a:r>
              <a:rPr lang="en-US" dirty="0" smtClean="0">
                <a:latin typeface="Gill Sans MT" panose="020B0502020104020203" pitchFamily="34" charset="0"/>
              </a:rPr>
              <a:t/>
            </a:r>
            <a:br>
              <a:rPr lang="en-US" dirty="0" smtClean="0">
                <a:latin typeface="Gill Sans MT" panose="020B0502020104020203" pitchFamily="34" charset="0"/>
              </a:rPr>
            </a:br>
            <a:r>
              <a:rPr lang="en-US" dirty="0" smtClean="0">
                <a:latin typeface="Gill Sans MT" panose="020B0502020104020203" pitchFamily="34" charset="0"/>
              </a:rPr>
              <a:t>(</a:t>
            </a:r>
            <a:r>
              <a:rPr lang="en-US" dirty="0">
                <a:latin typeface="Gill Sans MT" panose="020B0502020104020203" pitchFamily="34" charset="0"/>
              </a:rPr>
              <a:t>not overfished</a:t>
            </a:r>
            <a:r>
              <a:rPr lang="en-US" dirty="0" smtClean="0">
                <a:latin typeface="Gill Sans MT" panose="020B0502020104020203" pitchFamily="34" charset="0"/>
              </a:rPr>
              <a:t>)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Sustainable catch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increase </a:t>
            </a:r>
            <a:r>
              <a:rPr lang="en-US" dirty="0" smtClean="0">
                <a:latin typeface="Gill Sans MT" panose="020B0502020104020203" pitchFamily="34" charset="0"/>
              </a:rPr>
              <a:t>possible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Source: NOAA. www.fishwatch.gov </a:t>
            </a:r>
            <a:r>
              <a:rPr lang="en-US" dirty="0" smtClean="0">
                <a:latin typeface="Gill Sans MT" panose="020B0502020104020203" pitchFamily="34" charset="0"/>
              </a:rPr>
              <a:t>Accessed </a:t>
            </a:r>
            <a:r>
              <a:rPr lang="en-US" dirty="0">
                <a:latin typeface="Gill Sans MT" panose="020B0502020104020203" pitchFamily="34" charset="0"/>
              </a:rPr>
              <a:t>April 1, </a:t>
            </a:r>
            <a:r>
              <a:rPr lang="en-US" dirty="0" smtClean="0">
                <a:latin typeface="Gill Sans MT" panose="020B0502020104020203" pitchFamily="34" charset="0"/>
              </a:rPr>
              <a:t>2015; Illustration: Les </a:t>
            </a:r>
            <a:r>
              <a:rPr lang="en-US" dirty="0" err="1" smtClean="0">
                <a:latin typeface="Gill Sans MT" panose="020B0502020104020203" pitchFamily="34" charset="0"/>
              </a:rPr>
              <a:t>Hata</a:t>
            </a:r>
            <a:endParaRPr lang="en-US" dirty="0">
              <a:latin typeface="Gill Sans MT" panose="020B0502020104020203" pitchFamily="34" charset="0"/>
            </a:endParaRPr>
          </a:p>
          <a:p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11" name="Picture 10" descr="Swordfis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2" y="2681708"/>
            <a:ext cx="4065298" cy="143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5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fish </a:t>
            </a:r>
            <a:r>
              <a:rPr lang="en-US" dirty="0">
                <a:latin typeface="Gill Sans MT" panose="020B0502020104020203" pitchFamily="34" charset="0"/>
              </a:rPr>
              <a:t>stock status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Stock Status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of Fish Caught by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Hawaii </a:t>
            </a:r>
            <a:r>
              <a:rPr lang="en-US" dirty="0" err="1">
                <a:latin typeface="Gill Sans MT" panose="020B0502020104020203" pitchFamily="34" charset="0"/>
              </a:rPr>
              <a:t>Longline</a:t>
            </a:r>
            <a:r>
              <a:rPr lang="en-US" dirty="0">
                <a:latin typeface="Gill Sans MT" panose="020B0502020104020203" pitchFamily="34" charset="0"/>
              </a:rPr>
              <a:t> Fisheries: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i="1" dirty="0" err="1">
                <a:latin typeface="Gill Sans MT" panose="020B0502020104020203" pitchFamily="34" charset="0"/>
              </a:rPr>
              <a:t>Yellowfin</a:t>
            </a:r>
            <a:r>
              <a:rPr lang="en-US" i="1" dirty="0">
                <a:latin typeface="Gill Sans MT" panose="020B0502020104020203" pitchFamily="34" charset="0"/>
              </a:rPr>
              <a:t> </a:t>
            </a:r>
            <a:r>
              <a:rPr lang="en-US" i="1" dirty="0" smtClean="0">
                <a:latin typeface="Gill Sans MT" panose="020B0502020104020203" pitchFamily="34" charset="0"/>
              </a:rPr>
              <a:t>Tuna</a:t>
            </a:r>
            <a:endParaRPr lang="en-US" i="1" dirty="0">
              <a:latin typeface="Gill Sans MT" panose="020B0502020104020203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Sustainably fished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(overfishing not occurring</a:t>
            </a:r>
            <a:r>
              <a:rPr lang="en-US" dirty="0" smtClean="0">
                <a:latin typeface="Gill Sans MT" panose="020B0502020104020203" pitchFamily="34" charset="0"/>
              </a:rPr>
              <a:t>)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Fully exploited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(not overfished</a:t>
            </a:r>
            <a:r>
              <a:rPr lang="en-US" dirty="0" smtClean="0">
                <a:latin typeface="Gill Sans MT" panose="020B0502020104020203" pitchFamily="34" charset="0"/>
              </a:rPr>
              <a:t>)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Catch increase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not </a:t>
            </a:r>
            <a:r>
              <a:rPr lang="en-US" dirty="0" smtClean="0">
                <a:latin typeface="Gill Sans MT" panose="020B0502020104020203" pitchFamily="34" charset="0"/>
              </a:rPr>
              <a:t>sustainable</a:t>
            </a:r>
            <a:endParaRPr lang="en-US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Source: NOAA. www.fishwatch.gov Accessed April 1, </a:t>
            </a:r>
            <a:r>
              <a:rPr lang="en-US" dirty="0" smtClean="0">
                <a:latin typeface="Gill Sans MT" panose="020B0502020104020203" pitchFamily="34" charset="0"/>
              </a:rPr>
              <a:t>2015: Illustration: Les </a:t>
            </a:r>
            <a:r>
              <a:rPr lang="en-US" dirty="0" err="1" smtClean="0">
                <a:latin typeface="Gill Sans MT" panose="020B0502020104020203" pitchFamily="34" charset="0"/>
              </a:rPr>
              <a:t>Hata</a:t>
            </a:r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10" name="Picture 9" descr="Yellowfi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6" y="2761689"/>
            <a:ext cx="3528940" cy="181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1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fish </a:t>
            </a:r>
            <a:r>
              <a:rPr lang="en-US" dirty="0">
                <a:latin typeface="Gill Sans MT" panose="020B0502020104020203" pitchFamily="34" charset="0"/>
              </a:rPr>
              <a:t>stock status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Stock Status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of Fish Caught by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Hawaii </a:t>
            </a:r>
            <a:r>
              <a:rPr lang="en-US" dirty="0" err="1">
                <a:latin typeface="Gill Sans MT" panose="020B0502020104020203" pitchFamily="34" charset="0"/>
              </a:rPr>
              <a:t>Longline</a:t>
            </a:r>
            <a:r>
              <a:rPr lang="en-US" dirty="0">
                <a:latin typeface="Gill Sans MT" panose="020B0502020104020203" pitchFamily="34" charset="0"/>
              </a:rPr>
              <a:t> Fisheries: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i="1" dirty="0" err="1">
                <a:latin typeface="Gill Sans MT" panose="020B0502020104020203" pitchFamily="34" charset="0"/>
              </a:rPr>
              <a:t>Bigeye </a:t>
            </a:r>
            <a:r>
              <a:rPr lang="en-US" i="1" dirty="0" smtClean="0">
                <a:latin typeface="Gill Sans MT" panose="020B0502020104020203" pitchFamily="34" charset="0"/>
              </a:rPr>
              <a:t>Tuna</a:t>
            </a:r>
            <a:endParaRPr lang="en-US" i="1" dirty="0">
              <a:latin typeface="Gill Sans MT" panose="020B0502020104020203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Pacific Bigeye not fished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at sustainable levels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(overfishing is occurring</a:t>
            </a:r>
            <a:r>
              <a:rPr lang="en-US" dirty="0" smtClean="0">
                <a:latin typeface="Gill Sans MT" panose="020B0502020104020203" pitchFamily="34" charset="0"/>
              </a:rPr>
              <a:t>)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Likely overfished in the Western and Central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Pacific </a:t>
            </a:r>
            <a:r>
              <a:rPr lang="en-US" dirty="0" smtClean="0">
                <a:latin typeface="Gill Sans MT" panose="020B0502020104020203" pitchFamily="34" charset="0"/>
              </a:rPr>
              <a:t>Region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Not overfished in the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Eastern </a:t>
            </a:r>
            <a:r>
              <a:rPr lang="en-US" dirty="0" smtClean="0">
                <a:latin typeface="Gill Sans MT" panose="020B0502020104020203" pitchFamily="34" charset="0"/>
              </a:rPr>
              <a:t>Pacific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Overfishing eliminated in Hawaii fleet through strict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and verifiable enforcement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of Bigeye </a:t>
            </a:r>
            <a:r>
              <a:rPr lang="en-US" dirty="0" smtClean="0">
                <a:latin typeface="Gill Sans MT" panose="020B0502020104020203" pitchFamily="34" charset="0"/>
              </a:rPr>
              <a:t>quota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Source: NOAA. www.fishwatch.gov Accessed April 1, </a:t>
            </a:r>
            <a:r>
              <a:rPr lang="en-US" dirty="0" smtClean="0">
                <a:latin typeface="Gill Sans MT" panose="020B0502020104020203" pitchFamily="34" charset="0"/>
              </a:rPr>
              <a:t>2015: Illustration: Les </a:t>
            </a:r>
            <a:r>
              <a:rPr lang="en-US" dirty="0" err="1" smtClean="0">
                <a:latin typeface="Gill Sans MT" panose="020B0502020104020203" pitchFamily="34" charset="0"/>
              </a:rPr>
              <a:t>Hata</a:t>
            </a:r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6" y="2832925"/>
            <a:ext cx="3241575" cy="153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9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Seafood Council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fish </a:t>
            </a:r>
            <a:r>
              <a:rPr lang="en-US" dirty="0">
                <a:latin typeface="Gill Sans MT" panose="020B0502020104020203" pitchFamily="34" charset="0"/>
              </a:rPr>
              <a:t>stock status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Stock Status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of Fish Caught by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Hawaii </a:t>
            </a:r>
            <a:r>
              <a:rPr lang="en-US" dirty="0" err="1">
                <a:latin typeface="Gill Sans MT" panose="020B0502020104020203" pitchFamily="34" charset="0"/>
              </a:rPr>
              <a:t>Longline</a:t>
            </a:r>
            <a:r>
              <a:rPr lang="en-US" dirty="0">
                <a:latin typeface="Gill Sans MT" panose="020B0502020104020203" pitchFamily="34" charset="0"/>
              </a:rPr>
              <a:t> Fisheries: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i="1" dirty="0" err="1">
                <a:latin typeface="Gill Sans MT" panose="020B0502020104020203" pitchFamily="34" charset="0"/>
              </a:rPr>
              <a:t>Bigeye </a:t>
            </a:r>
            <a:r>
              <a:rPr lang="en-US" i="1" dirty="0" smtClean="0">
                <a:latin typeface="Gill Sans MT" panose="020B0502020104020203" pitchFamily="34" charset="0"/>
              </a:rPr>
              <a:t>Tuna</a:t>
            </a:r>
            <a:r>
              <a:rPr lang="en-US" dirty="0" smtClean="0">
                <a:latin typeface="Gill Sans MT" panose="020B0502020104020203" pitchFamily="34" charset="0"/>
              </a:rPr>
              <a:t> </a:t>
            </a:r>
            <a:r>
              <a:rPr lang="en-US" sz="1800" dirty="0" smtClean="0">
                <a:latin typeface="Gill Sans MT" panose="020B0502020104020203" pitchFamily="34" charset="0"/>
              </a:rPr>
              <a:t>(cont’d)</a:t>
            </a:r>
            <a:endParaRPr lang="en-US" sz="1800" dirty="0">
              <a:latin typeface="Gill Sans MT" panose="020B0502020104020203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Overfishing is occurring in international fleet, esp. in purse </a:t>
            </a:r>
            <a:r>
              <a:rPr lang="en-US" dirty="0" smtClean="0">
                <a:latin typeface="Gill Sans MT" panose="020B0502020104020203" pitchFamily="34" charset="0"/>
              </a:rPr>
              <a:t>seine fishery 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International catch reduction needed. Quotas in place. </a:t>
            </a:r>
            <a:endParaRPr lang="en-US" dirty="0" smtClean="0">
              <a:latin typeface="Gill Sans MT" panose="020B0502020104020203" pitchFamily="34" charset="0"/>
            </a:endParaRPr>
          </a:p>
          <a:p>
            <a:r>
              <a:rPr lang="en-US" dirty="0" smtClean="0">
                <a:latin typeface="Gill Sans MT" panose="020B0502020104020203" pitchFamily="34" charset="0"/>
              </a:rPr>
              <a:t>Improvement in verifiable international compliance needed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Source: NOAA. www.fishwatch.gov Accessed April 1, </a:t>
            </a:r>
            <a:r>
              <a:rPr lang="en-US" dirty="0" smtClean="0">
                <a:latin typeface="Gill Sans MT" panose="020B0502020104020203" pitchFamily="34" charset="0"/>
              </a:rPr>
              <a:t>2015: Illustration: Les </a:t>
            </a:r>
            <a:r>
              <a:rPr lang="en-US" dirty="0" err="1" smtClean="0">
                <a:latin typeface="Gill Sans MT" panose="020B0502020104020203" pitchFamily="34" charset="0"/>
              </a:rPr>
              <a:t>Hata</a:t>
            </a:r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6" y="2832925"/>
            <a:ext cx="3241575" cy="153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9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fish </a:t>
            </a:r>
            <a:r>
              <a:rPr lang="en-US" dirty="0">
                <a:latin typeface="Gill Sans MT" panose="020B0502020104020203" pitchFamily="34" charset="0"/>
              </a:rPr>
              <a:t>stock status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Pelagic Fisheries as Percentage of Total Pacific Ocean Bigeye Tuna Catch (2013)</a:t>
            </a:r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644" t="-24487" r="-79347" b="-1"/>
          <a:stretch/>
        </p:blipFill>
        <p:spPr/>
      </p:pic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Source:  WCPFC </a:t>
            </a:r>
            <a:r>
              <a:rPr lang="en-US" dirty="0">
                <a:latin typeface="Gill Sans MT" panose="020B0502020104020203" pitchFamily="34" charset="0"/>
              </a:rPr>
              <a:t>2013 Year Book.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  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hlinkClick r:id="rId4"/>
              </a:rPr>
              <a:t>www.wcpfc.int/system/files/wcpfc_yb_2013.pdf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 </a:t>
            </a:r>
          </a:p>
          <a:p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13" name="Text Placeholder 18"/>
          <p:cNvSpPr txBox="1">
            <a:spLocks/>
          </p:cNvSpPr>
          <p:nvPr/>
        </p:nvSpPr>
        <p:spPr>
          <a:xfrm>
            <a:off x="6138181" y="2305421"/>
            <a:ext cx="2286000" cy="11079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smtClean="0">
                <a:solidFill>
                  <a:schemeClr val="accent1"/>
                </a:solidFill>
                <a:latin typeface="Gill Sans MT"/>
              </a:rPr>
              <a:t>1.65%</a:t>
            </a:r>
          </a:p>
          <a:p>
            <a:pPr marL="0" indent="0">
              <a:buNone/>
            </a:pPr>
            <a:r>
              <a:rPr lang="en-US" sz="1600" b="1" smtClean="0">
                <a:solidFill>
                  <a:schemeClr val="accent1"/>
                </a:solidFill>
                <a:latin typeface="Gill Sans MT"/>
              </a:rPr>
              <a:t>Hawaii Longline Fishery</a:t>
            </a:r>
            <a:endParaRPr lang="en-US" sz="1600" b="1" dirty="0">
              <a:solidFill>
                <a:schemeClr val="accent1"/>
              </a:solidFill>
              <a:latin typeface="Gill Sans MT"/>
            </a:endParaRPr>
          </a:p>
        </p:txBody>
      </p:sp>
      <p:sp>
        <p:nvSpPr>
          <p:cNvPr id="14" name="Text Placeholder 18"/>
          <p:cNvSpPr txBox="1">
            <a:spLocks/>
          </p:cNvSpPr>
          <p:nvPr/>
        </p:nvSpPr>
        <p:spPr>
          <a:xfrm>
            <a:off x="3868996" y="4099476"/>
            <a:ext cx="2286000" cy="68609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smtClean="0">
                <a:latin typeface="Gill Sans MT"/>
              </a:rPr>
              <a:t>98.35%</a:t>
            </a:r>
          </a:p>
          <a:p>
            <a:pPr marL="0" indent="0">
              <a:buNone/>
            </a:pPr>
            <a:r>
              <a:rPr lang="en-US" sz="1600" b="1" smtClean="0">
                <a:latin typeface="Gill Sans MT"/>
              </a:rPr>
              <a:t>Other Nations</a:t>
            </a:r>
            <a:endParaRPr lang="en-US" sz="1600" b="1" dirty="0">
              <a:latin typeface="Gill Sans MT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4762649" y="2528870"/>
            <a:ext cx="1315397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1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fish </a:t>
            </a:r>
            <a:r>
              <a:rPr lang="en-US" dirty="0">
                <a:latin typeface="Gill Sans MT" panose="020B0502020104020203" pitchFamily="34" charset="0"/>
              </a:rPr>
              <a:t>stock status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When Overfishing Occurs…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i="1" dirty="0" smtClean="0">
                <a:latin typeface="Gill Sans MT" panose="020B0502020104020203" pitchFamily="34" charset="0"/>
              </a:rPr>
              <a:t>Do we close fisheries?</a:t>
            </a:r>
            <a:br>
              <a:rPr lang="en-US" i="1" dirty="0" smtClean="0">
                <a:latin typeface="Gill Sans MT" panose="020B0502020104020203" pitchFamily="34" charset="0"/>
              </a:rPr>
            </a:br>
            <a:r>
              <a:rPr lang="en-US" dirty="0" smtClean="0">
                <a:latin typeface="Gill Sans MT" panose="020B0502020104020203" pitchFamily="34" charset="0"/>
              </a:rPr>
              <a:t>No.</a:t>
            </a:r>
          </a:p>
          <a:p>
            <a:r>
              <a:rPr lang="en-US" i="1" dirty="0">
                <a:latin typeface="Gill Sans MT" panose="020B0502020104020203" pitchFamily="34" charset="0"/>
              </a:rPr>
              <a:t>Do we stop consuming these fish? </a:t>
            </a:r>
            <a:r>
              <a:rPr lang="en-US" dirty="0" smtClean="0">
                <a:latin typeface="Gill Sans MT" panose="020B0502020104020203" pitchFamily="34" charset="0"/>
              </a:rPr>
              <a:t/>
            </a:r>
            <a:br>
              <a:rPr lang="en-US" dirty="0" smtClean="0">
                <a:latin typeface="Gill Sans MT" panose="020B0502020104020203" pitchFamily="34" charset="0"/>
              </a:rPr>
            </a:br>
            <a:r>
              <a:rPr lang="en-US" dirty="0" smtClean="0">
                <a:latin typeface="Gill Sans MT" panose="020B0502020104020203" pitchFamily="34" charset="0"/>
              </a:rPr>
              <a:t>No.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 smtClean="0">
                <a:latin typeface="Gill Sans MT" panose="020B0502020104020203" pitchFamily="34" charset="0"/>
              </a:rPr>
              <a:t>We </a:t>
            </a:r>
            <a:r>
              <a:rPr lang="en-US" dirty="0">
                <a:latin typeface="Gill Sans MT" panose="020B0502020104020203" pitchFamily="34" charset="0"/>
              </a:rPr>
              <a:t>make Corrective Management Actions based on science and precautionary </a:t>
            </a:r>
            <a:r>
              <a:rPr lang="en-US" dirty="0" smtClean="0">
                <a:latin typeface="Gill Sans MT" panose="020B0502020104020203" pitchFamily="34" charset="0"/>
              </a:rPr>
              <a:t>principle.</a:t>
            </a:r>
            <a:endParaRPr lang="en-US" dirty="0">
              <a:latin typeface="Gill Sans MT" panose="020B0502020104020203" pitchFamily="34" charset="0"/>
            </a:endParaRPr>
          </a:p>
          <a:p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Seafood Council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Sustainable Wild Seafood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i="1" dirty="0">
                <a:latin typeface="Gill Sans MT" panose="020B0502020104020203" pitchFamily="34" charset="0"/>
              </a:rPr>
              <a:t>What Is Sustainable </a:t>
            </a:r>
            <a:r>
              <a:rPr lang="en-US" i="1" dirty="0" smtClean="0">
                <a:latin typeface="Gill Sans MT" panose="020B0502020104020203" pitchFamily="34" charset="0"/>
              </a:rPr>
              <a:t/>
            </a:r>
            <a:br>
              <a:rPr lang="en-US" i="1" dirty="0" smtClean="0">
                <a:latin typeface="Gill Sans MT" panose="020B0502020104020203" pitchFamily="34" charset="0"/>
              </a:rPr>
            </a:br>
            <a:r>
              <a:rPr lang="en-US" i="1" dirty="0" smtClean="0">
                <a:latin typeface="Gill Sans MT" panose="020B0502020104020203" pitchFamily="34" charset="0"/>
              </a:rPr>
              <a:t>Wild </a:t>
            </a:r>
            <a:r>
              <a:rPr lang="en-US" i="1" dirty="0">
                <a:latin typeface="Gill Sans MT" panose="020B0502020104020203" pitchFamily="34" charset="0"/>
              </a:rPr>
              <a:t>Seafood?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 smtClean="0">
                <a:latin typeface="Gill Sans MT" panose="020B0502020104020203" pitchFamily="34" charset="0"/>
              </a:rPr>
              <a:t>Sustainable </a:t>
            </a:r>
            <a:r>
              <a:rPr lang="en-US" sz="2400" dirty="0">
                <a:latin typeface="Gill Sans MT" panose="020B0502020104020203" pitchFamily="34" charset="0"/>
              </a:rPr>
              <a:t>wild seafood is harvested from renewable ocean resources that are managed in a way that can maintain production year after year without jeopardizing the ecosystem</a:t>
            </a:r>
            <a:r>
              <a:rPr lang="en-US" sz="2400" dirty="0" smtClean="0">
                <a:latin typeface="Gill Sans MT" panose="020B0502020104020203" pitchFamily="34" charset="0"/>
              </a:rPr>
              <a:t>.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7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fish </a:t>
            </a:r>
            <a:r>
              <a:rPr lang="en-US" dirty="0">
                <a:latin typeface="Gill Sans MT" panose="020B0502020104020203" pitchFamily="34" charset="0"/>
              </a:rPr>
              <a:t>stock status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i="1" dirty="0">
                <a:latin typeface="Gill Sans MT" panose="020B0502020104020203" pitchFamily="34" charset="0"/>
              </a:rPr>
              <a:t>What are the threats to sustainable fisheries?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Uncontrolled growth of fishing capacity 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(number of vessels, hooks, nets, vessel size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)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Uncontrolled increase of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fish catch </a:t>
            </a:r>
          </a:p>
          <a:p>
            <a:r>
              <a:rPr lang="en-US" dirty="0">
                <a:latin typeface="Gill Sans MT" panose="020B0502020104020203" pitchFamily="34" charset="0"/>
              </a:rPr>
              <a:t>Lack of science-based management</a:t>
            </a:r>
            <a:r>
              <a:rPr lang="en-US" dirty="0">
                <a:solidFill>
                  <a:srgbClr val="7F7F7F"/>
                </a:solidFill>
                <a:latin typeface="Gill Sans MT" panose="020B0502020104020203" pitchFamily="34" charset="0"/>
              </a:rPr>
              <a:t> (regulations, monitoring, enforcement)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7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fish </a:t>
            </a:r>
            <a:r>
              <a:rPr lang="en-US" dirty="0">
                <a:latin typeface="Gill Sans MT" panose="020B0502020104020203" pitchFamily="34" charset="0"/>
              </a:rPr>
              <a:t>stock status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Management Measures Needed to Manage International Fisheries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Reduction of fishing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effort/catch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solidFill>
                  <a:srgbClr val="7F7F7F"/>
                </a:solidFill>
                <a:latin typeface="Gill Sans MT" panose="020B0502020104020203" pitchFamily="34" charset="0"/>
              </a:rPr>
              <a:t>ex. limited access program, </a:t>
            </a:r>
            <a:br>
              <a:rPr lang="en-US" dirty="0">
                <a:solidFill>
                  <a:srgbClr val="7F7F7F"/>
                </a:solidFill>
                <a:latin typeface="Gill Sans MT" panose="020B0502020104020203" pitchFamily="34" charset="0"/>
              </a:rPr>
            </a:br>
            <a:r>
              <a:rPr lang="en-US" dirty="0">
                <a:solidFill>
                  <a:srgbClr val="7F7F7F"/>
                </a:solidFill>
                <a:latin typeface="Gill Sans MT" panose="020B0502020104020203" pitchFamily="34" charset="0"/>
              </a:rPr>
              <a:t>and verifiable catch quotas</a:t>
            </a:r>
          </a:p>
          <a:p>
            <a:r>
              <a:rPr lang="en-US" dirty="0">
                <a:latin typeface="Gill Sans MT" panose="020B0502020104020203" pitchFamily="34" charset="0"/>
              </a:rPr>
              <a:t>Improved stock assessments for management decisions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solidFill>
                  <a:srgbClr val="7F7F7F"/>
                </a:solidFill>
                <a:latin typeface="Gill Sans MT" panose="020B0502020104020203" pitchFamily="34" charset="0"/>
              </a:rPr>
              <a:t>ex. improved data collection and analysis</a:t>
            </a:r>
          </a:p>
          <a:p>
            <a:r>
              <a:rPr lang="en-US" dirty="0">
                <a:latin typeface="Gill Sans MT" panose="020B0502020104020203" pitchFamily="34" charset="0"/>
              </a:rPr>
              <a:t>Improved monitoring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solidFill>
                  <a:srgbClr val="7F7F7F"/>
                </a:solidFill>
                <a:latin typeface="Gill Sans MT" panose="020B0502020104020203" pitchFamily="34" charset="0"/>
              </a:rPr>
              <a:t>ex. satellite systems, fishery observers, vessel logbooks,</a:t>
            </a:r>
            <a:br>
              <a:rPr lang="en-US" dirty="0">
                <a:solidFill>
                  <a:srgbClr val="7F7F7F"/>
                </a:solidFill>
                <a:latin typeface="Gill Sans MT" panose="020B0502020104020203" pitchFamily="34" charset="0"/>
              </a:rPr>
            </a:br>
            <a:r>
              <a:rPr lang="en-US" dirty="0">
                <a:solidFill>
                  <a:srgbClr val="7F7F7F"/>
                </a:solidFill>
                <a:latin typeface="Gill Sans MT" panose="020B0502020104020203" pitchFamily="34" charset="0"/>
              </a:rPr>
              <a:t> and port/market sampling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0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MG_1642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r="25061"/>
          <a:stretch/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Gill Sans MT" panose="020B0502020104020203" pitchFamily="34" charset="0"/>
              </a:rPr>
              <a:t>What About Hawaii’s </a:t>
            </a:r>
            <a:r>
              <a:rPr lang="en-US" i="1" dirty="0" err="1">
                <a:latin typeface="Gill Sans MT" panose="020B0502020104020203" pitchFamily="34" charset="0"/>
              </a:rPr>
              <a:t>Longline</a:t>
            </a:r>
            <a:r>
              <a:rPr lang="en-US" i="1" dirty="0">
                <a:latin typeface="Gill Sans MT" panose="020B0502020104020203" pitchFamily="34" charset="0"/>
              </a:rPr>
              <a:t> Fishery?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smtClean="0"/>
              <a:t>John Kaneko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72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200" dirty="0" smtClean="0">
                <a:latin typeface="Gill Sans MT" panose="020B0502020104020203" pitchFamily="34" charset="0"/>
              </a:rPr>
              <a:t>In 1991 the Hawaii Longline Fishery was the first pelagic </a:t>
            </a:r>
            <a:r>
              <a:rPr lang="en-US" sz="2200" dirty="0">
                <a:latin typeface="Gill Sans MT" panose="020B0502020104020203" pitchFamily="34" charset="0"/>
              </a:rPr>
              <a:t>fishery in the US to implement a Limited Entry System </a:t>
            </a:r>
            <a:br>
              <a:rPr lang="en-US" sz="2200" dirty="0">
                <a:latin typeface="Gill Sans MT" panose="020B0502020104020203" pitchFamily="34" charset="0"/>
              </a:rPr>
            </a:br>
            <a:r>
              <a:rPr lang="en-US" sz="2200" dirty="0">
                <a:latin typeface="Gill Sans MT" panose="020B0502020104020203" pitchFamily="34" charset="0"/>
              </a:rPr>
              <a:t>(with 164 permits, 125 active). </a:t>
            </a:r>
          </a:p>
          <a:p>
            <a:r>
              <a:rPr lang="en-US" sz="2200" dirty="0">
                <a:latin typeface="Gill Sans MT" panose="020B0502020104020203" pitchFamily="34" charset="0"/>
              </a:rPr>
              <a:t>No vessels over 101</a:t>
            </a:r>
            <a:r>
              <a:rPr lang="en-US" sz="2200" dirty="0" err="1">
                <a:latin typeface="Gill Sans MT" panose="020B0502020104020203" pitchFamily="34" charset="0"/>
              </a:rPr>
              <a:t>ft</a:t>
            </a:r>
            <a:r>
              <a:rPr lang="en-US" sz="2200" dirty="0">
                <a:latin typeface="Gill Sans MT" panose="020B0502020104020203" pitchFamily="34" charset="0"/>
              </a:rPr>
              <a:t> allowed</a:t>
            </a:r>
            <a:r>
              <a:rPr lang="en-US" sz="2200" dirty="0" smtClean="0">
                <a:latin typeface="Gill Sans MT" panose="020B0502020104020203" pitchFamily="34" charset="0"/>
              </a:rPr>
              <a:t>.</a:t>
            </a:r>
            <a:endParaRPr lang="en-US" sz="2200" dirty="0">
              <a:latin typeface="Gill Sans MT" panose="020B0502020104020203" pitchFamily="34" charset="0"/>
            </a:endParaRPr>
          </a:p>
          <a:p>
            <a:r>
              <a:rPr lang="en-US" sz="2200" dirty="0">
                <a:latin typeface="Gill Sans MT" panose="020B0502020104020203" pitchFamily="34" charset="0"/>
              </a:rPr>
              <a:t>Growth of fleet size is capped. </a:t>
            </a:r>
          </a:p>
          <a:p>
            <a:r>
              <a:rPr lang="en-US" sz="2200" i="1" dirty="0">
                <a:solidFill>
                  <a:schemeClr val="accent2"/>
                </a:solidFill>
                <a:latin typeface="Gill Sans MT" panose="020B0502020104020203" pitchFamily="34" charset="0"/>
              </a:rPr>
              <a:t>Uncontrolled growth in this fishery has been eliminated </a:t>
            </a:r>
            <a:br>
              <a:rPr lang="en-US" sz="2200" i="1" dirty="0">
                <a:solidFill>
                  <a:schemeClr val="accent2"/>
                </a:solidFill>
                <a:latin typeface="Gill Sans MT" panose="020B0502020104020203" pitchFamily="34" charset="0"/>
              </a:rPr>
            </a:br>
            <a:r>
              <a:rPr lang="en-US" sz="2200" i="1" dirty="0" smtClean="0">
                <a:solidFill>
                  <a:schemeClr val="accent2"/>
                </a:solidFill>
                <a:latin typeface="Gill Sans MT" panose="020B0502020104020203" pitchFamily="34" charset="0"/>
              </a:rPr>
              <a:t>in </a:t>
            </a:r>
            <a:r>
              <a:rPr lang="en-US" sz="2200" i="1" dirty="0">
                <a:solidFill>
                  <a:schemeClr val="accent2"/>
                </a:solidFill>
                <a:latin typeface="Gill Sans MT" panose="020B0502020104020203" pitchFamily="34" charset="0"/>
              </a:rPr>
              <a:t>Hawaii.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Fishery facts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Source: CFR Title 50: Wildlife and Fisheries, Chapter IV, Part 665 Fisheries of the Western Pacific, Subpart F Western Pacific Pelagic Fisheries.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2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In 1991 the Hawaii Longline Fishery was the first pelagic </a:t>
            </a:r>
            <a:r>
              <a:rPr lang="en-US" dirty="0">
                <a:latin typeface="Gill Sans MT" panose="020B0502020104020203" pitchFamily="34" charset="0"/>
              </a:rPr>
              <a:t>fishery in US to require Mandatory Daily Logbook Reporting</a:t>
            </a:r>
            <a:r>
              <a:rPr lang="en-US" dirty="0" smtClean="0">
                <a:latin typeface="Gill Sans MT" panose="020B0502020104020203" pitchFamily="34" charset="0"/>
              </a:rPr>
              <a:t>.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i="1" dirty="0">
                <a:solidFill>
                  <a:srgbClr val="004680"/>
                </a:solidFill>
                <a:latin typeface="Gill Sans MT" panose="020B0502020104020203" pitchFamily="34" charset="0"/>
              </a:rPr>
              <a:t>We know what our fishermen are doing at sea. </a:t>
            </a:r>
          </a:p>
          <a:p>
            <a:r>
              <a:rPr lang="en-US" i="1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“We trust </a:t>
            </a:r>
            <a:r>
              <a:rPr lang="en-US" i="1" dirty="0">
                <a:solidFill>
                  <a:srgbClr val="004680"/>
                </a:solidFill>
                <a:latin typeface="Gill Sans MT" panose="020B0502020104020203" pitchFamily="34" charset="0"/>
              </a:rPr>
              <a:t>but verify.”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Fishery facts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Source: CFR Title 50: Wildlife and Fisheries, Chapter IV, Part 665 Fisheries of the Western Pacific, Subpart F Western Pacific Pelagic Fisheries.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82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In 1993 Fishery Observers were first placed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on Hawaii longline vessels to monitor protected species </a:t>
            </a:r>
            <a:r>
              <a:rPr lang="en-US" dirty="0" smtClean="0">
                <a:latin typeface="Gill Sans MT" panose="020B0502020104020203" pitchFamily="34" charset="0"/>
              </a:rPr>
              <a:t>interactions.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In </a:t>
            </a:r>
            <a:r>
              <a:rPr lang="en-US" dirty="0">
                <a:latin typeface="Gill Sans MT" panose="020B0502020104020203" pitchFamily="34" charset="0"/>
              </a:rPr>
              <a:t>2004, the Hawaii Longline Fishery achieved the most extensive Observer program in the Pacific</a:t>
            </a:r>
            <a:r>
              <a:rPr lang="en-US" dirty="0" smtClean="0">
                <a:latin typeface="Gill Sans MT" panose="020B0502020104020203" pitchFamily="34" charset="0"/>
              </a:rPr>
              <a:t>.</a:t>
            </a:r>
          </a:p>
          <a:p>
            <a:r>
              <a:rPr lang="en-US" i="1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Observers play an important role in monitoring fishing activities and impacts at sea.</a:t>
            </a:r>
            <a:endParaRPr lang="en-US" i="1" dirty="0">
              <a:solidFill>
                <a:srgbClr val="004680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Fishery facts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Source: CFR Title 50: Wildlife and Fisheries, Chapter IV, Part 665 Fisheries of the Western Pacific, Subpart F Western Pacific Pelagic Fisheries. </a:t>
            </a:r>
          </a:p>
        </p:txBody>
      </p:sp>
    </p:spTree>
    <p:extLst>
      <p:ext uri="{BB962C8B-B14F-4D97-AF65-F5344CB8AC3E}">
        <p14:creationId xmlns:p14="http://schemas.microsoft.com/office/powerpoint/2010/main" val="174616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In 2002 mandatory &gt;</a:t>
            </a:r>
            <a:r>
              <a:rPr lang="en-US" dirty="0">
                <a:latin typeface="Gill Sans MT" panose="020B0502020104020203" pitchFamily="34" charset="0"/>
              </a:rPr>
              <a:t>20% Observer coverage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on tuna trips</a:t>
            </a:r>
            <a:r>
              <a:rPr lang="en-US" dirty="0" smtClean="0">
                <a:latin typeface="Gill Sans MT" panose="020B0502020104020203" pitchFamily="34" charset="0"/>
              </a:rPr>
              <a:t>.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 smtClean="0">
                <a:latin typeface="Gill Sans MT" panose="020B0502020104020203" pitchFamily="34" charset="0"/>
              </a:rPr>
              <a:t>In 2004 mandatory 100</a:t>
            </a:r>
            <a:r>
              <a:rPr lang="en-US" dirty="0">
                <a:latin typeface="Gill Sans MT" panose="020B0502020104020203" pitchFamily="34" charset="0"/>
              </a:rPr>
              <a:t>% Observer coverage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of swordfish trips</a:t>
            </a:r>
            <a:r>
              <a:rPr lang="en-US" dirty="0" smtClean="0">
                <a:latin typeface="Gill Sans MT" panose="020B0502020104020203" pitchFamily="34" charset="0"/>
              </a:rPr>
              <a:t>.</a:t>
            </a:r>
          </a:p>
          <a:p>
            <a:r>
              <a:rPr lang="en-US" dirty="0">
                <a:latin typeface="Gill Sans MT" panose="020B0502020104020203" pitchFamily="34" charset="0"/>
              </a:rPr>
              <a:t>In </a:t>
            </a:r>
            <a:r>
              <a:rPr lang="en-US" dirty="0" smtClean="0">
                <a:latin typeface="Gill Sans MT" panose="020B0502020104020203" pitchFamily="34" charset="0"/>
              </a:rPr>
              <a:t>2012: WCPFC international goal </a:t>
            </a:r>
            <a:r>
              <a:rPr lang="en-US" dirty="0">
                <a:latin typeface="Gill Sans MT" panose="020B0502020104020203" pitchFamily="34" charset="0"/>
              </a:rPr>
              <a:t>is &gt;5% Observer coverage </a:t>
            </a:r>
            <a:r>
              <a:rPr lang="en-US" dirty="0" smtClean="0">
                <a:latin typeface="Gill Sans MT" panose="020B0502020104020203" pitchFamily="34" charset="0"/>
              </a:rPr>
              <a:t>by </a:t>
            </a:r>
            <a:r>
              <a:rPr lang="en-US" dirty="0">
                <a:latin typeface="Gill Sans MT" panose="020B0502020104020203" pitchFamily="34" charset="0"/>
              </a:rPr>
              <a:t>2012.  </a:t>
            </a:r>
          </a:p>
          <a:p>
            <a:r>
              <a:rPr lang="en-US" i="1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Hawaii </a:t>
            </a:r>
            <a:r>
              <a:rPr lang="en-US" i="1" dirty="0">
                <a:solidFill>
                  <a:srgbClr val="004680"/>
                </a:solidFill>
                <a:latin typeface="Gill Sans MT" panose="020B0502020104020203" pitchFamily="34" charset="0"/>
              </a:rPr>
              <a:t>is way ahead of the rest.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Fishery facts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Source: CFR Title 50: Wildlife and Fisheries, Chapter IV, Part 665 Fisheries of the Western Pacific, Subpart F Western Pacific Pelagic Fisheries.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11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In 1993 the Hawaii Longline Fishery was the first </a:t>
            </a:r>
            <a:r>
              <a:rPr lang="en-US" dirty="0">
                <a:latin typeface="Gill Sans MT" panose="020B0502020104020203" pitchFamily="34" charset="0"/>
              </a:rPr>
              <a:t>US fishery to require Vessel Monitoring Systems (VMS</a:t>
            </a:r>
            <a:r>
              <a:rPr lang="en-US" dirty="0" smtClean="0">
                <a:latin typeface="Gill Sans MT" panose="020B0502020104020203" pitchFamily="34" charset="0"/>
              </a:rPr>
              <a:t>)</a:t>
            </a:r>
            <a:r>
              <a:rPr lang="en-US" dirty="0">
                <a:latin typeface="Gill Sans MT" panose="020B0502020104020203" pitchFamily="34" charset="0"/>
              </a:rPr>
              <a:t>.</a:t>
            </a:r>
          </a:p>
          <a:p>
            <a:r>
              <a:rPr lang="en-US" i="1" dirty="0">
                <a:solidFill>
                  <a:srgbClr val="004680"/>
                </a:solidFill>
                <a:latin typeface="Gill Sans MT" panose="020B0502020104020203" pitchFamily="34" charset="0"/>
              </a:rPr>
              <a:t>With satellite tracking, we know where our boats are </a:t>
            </a:r>
            <a:br>
              <a:rPr lang="en-US" i="1" dirty="0">
                <a:solidFill>
                  <a:srgbClr val="004680"/>
                </a:solidFill>
                <a:latin typeface="Gill Sans MT" panose="020B0502020104020203" pitchFamily="34" charset="0"/>
              </a:rPr>
            </a:br>
            <a:r>
              <a:rPr lang="en-US" i="1" dirty="0">
                <a:solidFill>
                  <a:srgbClr val="004680"/>
                </a:solidFill>
                <a:latin typeface="Gill Sans MT" panose="020B0502020104020203" pitchFamily="34" charset="0"/>
              </a:rPr>
              <a:t>at all times.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Fishery facts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Source: CFR Title 50: Wildlife and Fisheries, Chapter IV, Part 665 Fisheries of the Western Pacific, Subpart F Western Pacific Pelagic Fisheries.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5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In 2009 Pacific </a:t>
            </a:r>
            <a:r>
              <a:rPr lang="en-US" dirty="0">
                <a:latin typeface="Gill Sans MT" panose="020B0502020104020203" pitchFamily="34" charset="0"/>
              </a:rPr>
              <a:t>Bigeye tuna quota </a:t>
            </a:r>
            <a:r>
              <a:rPr lang="en-US" dirty="0" smtClean="0">
                <a:latin typeface="Gill Sans MT" panose="020B0502020104020203" pitchFamily="34" charset="0"/>
              </a:rPr>
              <a:t>in </a:t>
            </a:r>
            <a:r>
              <a:rPr lang="en-US" dirty="0">
                <a:latin typeface="Gill Sans MT" panose="020B0502020104020203" pitchFamily="34" charset="0"/>
              </a:rPr>
              <a:t>place</a:t>
            </a:r>
            <a:r>
              <a:rPr lang="en-US" dirty="0" smtClean="0">
                <a:latin typeface="Gill Sans MT" panose="020B0502020104020203" pitchFamily="34" charset="0"/>
              </a:rPr>
              <a:t>.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Quota is strictly enforced in Hawaii. </a:t>
            </a:r>
          </a:p>
          <a:p>
            <a:r>
              <a:rPr lang="en-US" i="1" dirty="0">
                <a:solidFill>
                  <a:srgbClr val="004680"/>
                </a:solidFill>
                <a:latin typeface="Gill Sans MT" panose="020B0502020104020203" pitchFamily="34" charset="0"/>
              </a:rPr>
              <a:t>Overfishing of Bigeye has been eliminated </a:t>
            </a:r>
            <a:br>
              <a:rPr lang="en-US" i="1" dirty="0">
                <a:solidFill>
                  <a:srgbClr val="004680"/>
                </a:solidFill>
                <a:latin typeface="Gill Sans MT" panose="020B0502020104020203" pitchFamily="34" charset="0"/>
              </a:rPr>
            </a:br>
            <a:r>
              <a:rPr lang="en-US" i="1" dirty="0">
                <a:solidFill>
                  <a:srgbClr val="004680"/>
                </a:solidFill>
                <a:latin typeface="Gill Sans MT" panose="020B0502020104020203" pitchFamily="34" charset="0"/>
              </a:rPr>
              <a:t>within the Hawaii </a:t>
            </a:r>
            <a:r>
              <a:rPr lang="en-US" i="1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Longline Fishery</a:t>
            </a:r>
            <a:r>
              <a:rPr lang="en-US" i="1" dirty="0">
                <a:solidFill>
                  <a:srgbClr val="004680"/>
                </a:solidFill>
                <a:latin typeface="Gill Sans MT" panose="020B0502020104020203" pitchFamily="34" charset="0"/>
              </a:rPr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Fishery facts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Source: CFR Title 50: Wildlife and Fisheries, Chapter IV, Part 665 Fisheries of the Western Pacific, Subpart F Western Pacific Pelagic Fisheries.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10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In 2009 the </a:t>
            </a:r>
            <a:r>
              <a:rPr lang="en-US" dirty="0">
                <a:latin typeface="Gill Sans MT" panose="020B0502020104020203" pitchFamily="34" charset="0"/>
              </a:rPr>
              <a:t>Hawaii L</a:t>
            </a:r>
            <a:r>
              <a:rPr lang="en-US" dirty="0" smtClean="0">
                <a:latin typeface="Gill Sans MT" panose="020B0502020104020203" pitchFamily="34" charset="0"/>
              </a:rPr>
              <a:t>ongline Fishery </a:t>
            </a:r>
            <a:r>
              <a:rPr lang="en-US" dirty="0">
                <a:latin typeface="Gill Sans MT" panose="020B0502020104020203" pitchFamily="34" charset="0"/>
              </a:rPr>
              <a:t>was the only fleet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in the Pacific with the capacity and commitment to monitor catch and enforce the Bigeye tuna quota in real time</a:t>
            </a:r>
            <a:r>
              <a:rPr lang="en-US" dirty="0" smtClean="0">
                <a:latin typeface="Gill Sans MT" panose="020B0502020104020203" pitchFamily="34" charset="0"/>
              </a:rPr>
              <a:t>.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The fishery was closed on December 29 for the rest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of 2009</a:t>
            </a:r>
            <a:r>
              <a:rPr lang="en-US" dirty="0" smtClean="0">
                <a:latin typeface="Gill Sans MT" panose="020B0502020104020203" pitchFamily="34" charset="0"/>
              </a:rPr>
              <a:t>.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i="1" dirty="0">
                <a:solidFill>
                  <a:srgbClr val="004680"/>
                </a:solidFill>
                <a:latin typeface="Gill Sans MT" panose="020B0502020104020203" pitchFamily="34" charset="0"/>
              </a:rPr>
              <a:t>The only longline fishery in the Pacific that adhered </a:t>
            </a:r>
            <a:br>
              <a:rPr lang="en-US" i="1" dirty="0">
                <a:solidFill>
                  <a:srgbClr val="004680"/>
                </a:solidFill>
                <a:latin typeface="Gill Sans MT" panose="020B0502020104020203" pitchFamily="34" charset="0"/>
              </a:rPr>
            </a:br>
            <a:r>
              <a:rPr lang="en-US" i="1" dirty="0">
                <a:solidFill>
                  <a:srgbClr val="004680"/>
                </a:solidFill>
                <a:latin typeface="Gill Sans MT" panose="020B0502020104020203" pitchFamily="34" charset="0"/>
              </a:rPr>
              <a:t>to the </a:t>
            </a:r>
            <a:r>
              <a:rPr lang="en-US" i="1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Bigeye </a:t>
            </a:r>
            <a:r>
              <a:rPr lang="en-US" i="1" dirty="0">
                <a:solidFill>
                  <a:srgbClr val="004680"/>
                </a:solidFill>
                <a:latin typeface="Gill Sans MT" panose="020B0502020104020203" pitchFamily="34" charset="0"/>
              </a:rPr>
              <a:t>quota.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Fishery facts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Source: CFR Title 50: Wildlife and Fisheries, Chapter IV, Part 665 Fisheries of the Western Pacific, Subpart F Western Pacific Pelagic Fisheries.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81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Hawaii longline fishery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Seafood Council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smtClean="0"/>
              <a:t>John Kaneko 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9" t="-269" r="34745" b="269"/>
          <a:stretch/>
        </p:blipFill>
        <p:spPr/>
      </p:pic>
    </p:spTree>
    <p:extLst>
      <p:ext uri="{BB962C8B-B14F-4D97-AF65-F5344CB8AC3E}">
        <p14:creationId xmlns:p14="http://schemas.microsoft.com/office/powerpoint/2010/main" val="200967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Reduction of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Fishery Impacts on Protected Species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smtClean="0"/>
              <a:t>NOAA Observer Program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8" t="132" r="25754" b="-132"/>
          <a:stretch/>
        </p:blipFill>
        <p:spPr/>
      </p:pic>
    </p:spTree>
    <p:extLst>
      <p:ext uri="{BB962C8B-B14F-4D97-AF65-F5344CB8AC3E}">
        <p14:creationId xmlns:p14="http://schemas.microsoft.com/office/powerpoint/2010/main" val="237530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Fishery impacts on protected species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Sea Turtle </a:t>
            </a:r>
            <a:r>
              <a:rPr lang="en-US" dirty="0" smtClean="0">
                <a:latin typeface="Gill Sans MT" panose="020B0502020104020203" pitchFamily="34" charset="0"/>
              </a:rPr>
              <a:t>Conservation </a:t>
            </a:r>
            <a:r>
              <a:rPr lang="en-US" dirty="0">
                <a:latin typeface="Gill Sans MT" panose="020B0502020104020203" pitchFamily="34" charset="0"/>
              </a:rPr>
              <a:t>Measures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Intensive observer coverage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(100% for swordfish trips,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&gt;20% for tuna trips)</a:t>
            </a:r>
          </a:p>
          <a:p>
            <a:r>
              <a:rPr lang="en-US" dirty="0">
                <a:latin typeface="Gill Sans MT" panose="020B0502020104020203" pitchFamily="34" charset="0"/>
              </a:rPr>
              <a:t>Mandatory Protected Species Training for vessel operators </a:t>
            </a:r>
            <a:r>
              <a:rPr lang="en-US" dirty="0" smtClean="0">
                <a:latin typeface="Gill Sans MT" panose="020B0502020104020203" pitchFamily="34" charset="0"/>
              </a:rPr>
              <a:t>annually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Mandatory set of equipment on board to safely handle turtles, birds and </a:t>
            </a:r>
            <a:r>
              <a:rPr lang="en-US" dirty="0" smtClean="0">
                <a:latin typeface="Gill Sans MT" panose="020B0502020104020203" pitchFamily="34" charset="0"/>
              </a:rPr>
              <a:t>mammals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2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Only circle hooks and mackerel type </a:t>
            </a:r>
            <a:r>
              <a:rPr lang="en-US" dirty="0" smtClean="0">
                <a:latin typeface="Gill Sans MT" panose="020B0502020104020203" pitchFamily="34" charset="0"/>
              </a:rPr>
              <a:t>bait. </a:t>
            </a:r>
            <a:r>
              <a:rPr lang="en-US" dirty="0">
                <a:latin typeface="Gill Sans MT" panose="020B0502020104020203" pitchFamily="34" charset="0"/>
              </a:rPr>
              <a:t/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No J-hooks or squid allowed.</a:t>
            </a:r>
          </a:p>
          <a:p>
            <a:r>
              <a:rPr lang="en-US" dirty="0">
                <a:latin typeface="Gill Sans MT" panose="020B0502020104020203" pitchFamily="34" charset="0"/>
              </a:rPr>
              <a:t>Hard cap on annual sea turtle interactions for the swordfish </a:t>
            </a:r>
            <a:r>
              <a:rPr lang="en-US" dirty="0" smtClean="0">
                <a:latin typeface="Gill Sans MT" panose="020B0502020104020203" pitchFamily="34" charset="0"/>
              </a:rPr>
              <a:t>fishery enforced in real time </a:t>
            </a:r>
            <a:endParaRPr lang="en-US" dirty="0">
              <a:latin typeface="Gill Sans MT" panose="020B0502020104020203" pitchFamily="34" charset="0"/>
            </a:endParaRP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Source: CFR Title 50: Wildlife and Fisheries, Chapter IV, Part 665 Fisheries of the Western Pacific, Subpart F Western Pacific Pelagic Fisheries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8063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Fishery impacts on protected species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</a:t>
            </a:r>
            <a:r>
              <a:rPr lang="en-US" dirty="0" smtClean="0">
                <a:latin typeface="Gill Sans MT" panose="020B0502020104020203" pitchFamily="34" charset="0"/>
              </a:rPr>
              <a:t>Shallow-set LL Fishery</a:t>
            </a:r>
            <a:r>
              <a:rPr lang="en-US" dirty="0">
                <a:latin typeface="Gill Sans MT" panose="020B0502020104020203" pitchFamily="34" charset="0"/>
              </a:rPr>
              <a:t>: </a:t>
            </a:r>
            <a:r>
              <a:rPr lang="en-US" dirty="0" smtClean="0">
                <a:latin typeface="Gill Sans MT" panose="020B0502020104020203" pitchFamily="34" charset="0"/>
              </a:rPr>
              <a:t>Turtle </a:t>
            </a:r>
            <a:r>
              <a:rPr lang="en-US" dirty="0">
                <a:latin typeface="Gill Sans MT" panose="020B0502020104020203" pitchFamily="34" charset="0"/>
              </a:rPr>
              <a:t>I</a:t>
            </a:r>
            <a:r>
              <a:rPr lang="en-US" dirty="0" smtClean="0">
                <a:latin typeface="Gill Sans MT" panose="020B0502020104020203" pitchFamily="34" charset="0"/>
              </a:rPr>
              <a:t>nteractions </a:t>
            </a:r>
            <a:r>
              <a:rPr lang="en-US" dirty="0">
                <a:latin typeface="Gill Sans MT" panose="020B0502020104020203" pitchFamily="34" charset="0"/>
              </a:rPr>
              <a:t>1994-2009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5" t="-2892" r="918" b="-1"/>
          <a:stretch/>
        </p:blipFill>
        <p:spPr>
          <a:xfrm>
            <a:off x="457200" y="1590676"/>
            <a:ext cx="8223624" cy="3824288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47674" y="5601235"/>
            <a:ext cx="8233149" cy="441325"/>
          </a:xfrm>
        </p:spPr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Note:  Prior to 2001, turtle interactions are extrapolations (expansions) from limited observer coverage.  After 2001, turtle interactions are based on 100% observer coverage.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Data </a:t>
            </a:r>
            <a:r>
              <a:rPr lang="en-US" dirty="0">
                <a:latin typeface="Gill Sans MT" panose="020B0502020104020203" pitchFamily="34" charset="0"/>
              </a:rPr>
              <a:t>Source: NOAA Fisheries</a:t>
            </a:r>
          </a:p>
        </p:txBody>
      </p:sp>
      <p:sp>
        <p:nvSpPr>
          <p:cNvPr id="12" name="Text Placeholder 18"/>
          <p:cNvSpPr txBox="1">
            <a:spLocks/>
          </p:cNvSpPr>
          <p:nvPr/>
        </p:nvSpPr>
        <p:spPr>
          <a:xfrm>
            <a:off x="5399847" y="3702571"/>
            <a:ext cx="3377033" cy="457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latin typeface="Gill Sans MT" panose="020B0502020104020203" pitchFamily="34" charset="0"/>
              </a:rPr>
              <a:t>2001 </a:t>
            </a:r>
            <a:r>
              <a:rPr lang="en-US" sz="1600" dirty="0" smtClean="0">
                <a:latin typeface="Gill Sans MT" panose="020B0502020104020203" pitchFamily="34" charset="0"/>
              </a:rPr>
              <a:t>Drop in turtle takes</a:t>
            </a:r>
            <a:endParaRPr lang="en-US" sz="16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56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Fishery impacts on protected species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Annual Cap </a:t>
            </a:r>
            <a:r>
              <a:rPr lang="en-US" dirty="0">
                <a:latin typeface="Gill Sans MT" panose="020B0502020104020203" pitchFamily="34" charset="0"/>
              </a:rPr>
              <a:t>on Sea Turtle Interactions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The Hawaii Longline </a:t>
            </a:r>
            <a:r>
              <a:rPr lang="en-US" dirty="0" smtClean="0">
                <a:latin typeface="Gill Sans MT" panose="020B0502020104020203" pitchFamily="34" charset="0"/>
              </a:rPr>
              <a:t>Fishery for swordfish </a:t>
            </a:r>
            <a:r>
              <a:rPr lang="en-US" dirty="0">
                <a:latin typeface="Gill Sans MT" panose="020B0502020104020203" pitchFamily="34" charset="0"/>
              </a:rPr>
              <a:t>operates under an annual cap on </a:t>
            </a:r>
            <a:r>
              <a:rPr lang="en-US" dirty="0" smtClean="0">
                <a:latin typeface="Gill Sans MT" panose="020B0502020104020203" pitchFamily="34" charset="0"/>
              </a:rPr>
              <a:t>turtle </a:t>
            </a:r>
            <a:r>
              <a:rPr lang="en-US" dirty="0">
                <a:latin typeface="Gill Sans MT" panose="020B0502020104020203" pitchFamily="34" charset="0"/>
              </a:rPr>
              <a:t>interactions</a:t>
            </a:r>
            <a:r>
              <a:rPr lang="en-US" dirty="0" smtClean="0">
                <a:latin typeface="Gill Sans MT" panose="020B0502020104020203" pitchFamily="34" charset="0"/>
              </a:rPr>
              <a:t>.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“Interactions” </a:t>
            </a:r>
            <a:r>
              <a:rPr lang="en-US" dirty="0" smtClean="0">
                <a:latin typeface="Gill Sans MT" panose="020B0502020104020203" pitchFamily="34" charset="0"/>
              </a:rPr>
              <a:t>range </a:t>
            </a:r>
            <a:r>
              <a:rPr lang="en-US" dirty="0">
                <a:latin typeface="Gill Sans MT" panose="020B0502020104020203" pitchFamily="34" charset="0"/>
              </a:rPr>
              <a:t>from harmless entanglements to mortalities. 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26 leatherbacks allowed per year is sustainable. 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34 loggerheads allowed per year is sustainable. 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Source: CFR Title 50: Wildlife and Fisheries, Chapter IV, Part 665 Fisheries of the Western Pacific, Subpart F Western Pacific Pelagic Fisheries. </a:t>
            </a:r>
          </a:p>
        </p:txBody>
      </p:sp>
    </p:spTree>
    <p:extLst>
      <p:ext uri="{BB962C8B-B14F-4D97-AF65-F5344CB8AC3E}">
        <p14:creationId xmlns:p14="http://schemas.microsoft.com/office/powerpoint/2010/main" val="358867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Sea Turtles: </a:t>
            </a:r>
          </a:p>
          <a:p>
            <a:r>
              <a:rPr lang="en-US" dirty="0">
                <a:latin typeface="Gill Sans MT" panose="020B0502020104020203" pitchFamily="34" charset="0"/>
              </a:rPr>
              <a:t>26 </a:t>
            </a:r>
            <a:r>
              <a:rPr lang="en-US" dirty="0" smtClean="0">
                <a:latin typeface="Gill Sans MT" panose="020B0502020104020203" pitchFamily="34" charset="0"/>
              </a:rPr>
              <a:t>leatherback interactions </a:t>
            </a:r>
            <a:r>
              <a:rPr lang="en-US" dirty="0">
                <a:latin typeface="Gill Sans MT" panose="020B0502020104020203" pitchFamily="34" charset="0"/>
              </a:rPr>
              <a:t>per year </a:t>
            </a:r>
            <a:r>
              <a:rPr lang="en-US" dirty="0" smtClean="0">
                <a:latin typeface="Gill Sans MT" panose="020B0502020104020203" pitchFamily="34" charset="0"/>
              </a:rPr>
              <a:t>allowed by NOAA. </a:t>
            </a:r>
            <a:r>
              <a:rPr lang="en-US" dirty="0">
                <a:latin typeface="Gill Sans MT" panose="020B0502020104020203" pitchFamily="34" charset="0"/>
              </a:rPr>
              <a:t>Our fishery averaged 7.6 turtles per year.</a:t>
            </a:r>
          </a:p>
          <a:p>
            <a:r>
              <a:rPr lang="en-US" dirty="0">
                <a:latin typeface="Gill Sans MT" panose="020B0502020104020203" pitchFamily="34" charset="0"/>
              </a:rPr>
              <a:t>34 </a:t>
            </a:r>
            <a:r>
              <a:rPr lang="en-US" dirty="0" smtClean="0">
                <a:latin typeface="Gill Sans MT" panose="020B0502020104020203" pitchFamily="34" charset="0"/>
              </a:rPr>
              <a:t>loggerhead interactions per year </a:t>
            </a:r>
            <a:r>
              <a:rPr lang="en-US" dirty="0">
                <a:latin typeface="Gill Sans MT" panose="020B0502020104020203" pitchFamily="34" charset="0"/>
              </a:rPr>
              <a:t>allowed </a:t>
            </a:r>
            <a:r>
              <a:rPr lang="en-US" dirty="0" smtClean="0">
                <a:latin typeface="Gill Sans MT" panose="020B0502020104020203" pitchFamily="34" charset="0"/>
              </a:rPr>
              <a:t>by NOAA.  Our </a:t>
            </a:r>
            <a:r>
              <a:rPr lang="en-US" dirty="0">
                <a:latin typeface="Gill Sans MT" panose="020B0502020104020203" pitchFamily="34" charset="0"/>
              </a:rPr>
              <a:t>fishery averaged 8.5 turtles per year</a:t>
            </a:r>
            <a:r>
              <a:rPr lang="en-US" dirty="0" smtClean="0">
                <a:latin typeface="Gill Sans MT" panose="020B0502020104020203" pitchFamily="34" charset="0"/>
              </a:rPr>
              <a:t>.</a:t>
            </a:r>
          </a:p>
          <a:p>
            <a:r>
              <a:rPr lang="en-US" i="1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Greater than 90% reduction in sea turtle bycatch documented.</a:t>
            </a:r>
            <a:endParaRPr lang="en-US" i="1" dirty="0">
              <a:solidFill>
                <a:srgbClr val="004680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Fishery facts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Source: CFR Title 50: Wildlife and Fisheries, Chapter IV, Part 665 Fisheries of the Western Pacific, Subpart F Western Pacific Pelagic Fisheries.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95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Fishery impacts on protected species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</a:t>
            </a:r>
            <a:r>
              <a:rPr lang="en-US">
                <a:latin typeface="Gill Sans MT" panose="020B0502020104020203" pitchFamily="34" charset="0"/>
              </a:rPr>
              <a:t>LL </a:t>
            </a:r>
            <a:r>
              <a:rPr lang="en-US" smtClean="0">
                <a:latin typeface="Gill Sans MT" panose="020B0502020104020203" pitchFamily="34" charset="0"/>
              </a:rPr>
              <a:t>Fishery</a:t>
            </a:r>
            <a:r>
              <a:rPr lang="en-US">
                <a:latin typeface="Gill Sans MT" panose="020B0502020104020203" pitchFamily="34" charset="0"/>
              </a:rPr>
              <a:t>: </a:t>
            </a:r>
            <a:r>
              <a:rPr lang="en-US" smtClean="0">
                <a:latin typeface="Gill Sans MT" panose="020B0502020104020203" pitchFamily="34" charset="0"/>
              </a:rPr>
              <a:t>Seabird </a:t>
            </a:r>
            <a:r>
              <a:rPr lang="en-US" dirty="0">
                <a:latin typeface="Gill Sans MT" panose="020B0502020104020203" pitchFamily="34" charset="0"/>
              </a:rPr>
              <a:t>I</a:t>
            </a:r>
            <a:r>
              <a:rPr lang="en-US" smtClean="0">
                <a:latin typeface="Gill Sans MT" panose="020B0502020104020203" pitchFamily="34" charset="0"/>
              </a:rPr>
              <a:t>nteractions </a:t>
            </a:r>
            <a:r>
              <a:rPr lang="en-US" dirty="0">
                <a:latin typeface="Gill Sans MT" panose="020B0502020104020203" pitchFamily="34" charset="0"/>
              </a:rPr>
              <a:t>1994-2008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r="892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7200" y="5562601"/>
            <a:ext cx="8233149" cy="4413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Note:  Prior to 2001, </a:t>
            </a:r>
            <a:r>
              <a:rPr lang="en-US" dirty="0" smtClean="0">
                <a:latin typeface="Gill Sans MT" panose="020B0502020104020203" pitchFamily="34" charset="0"/>
              </a:rPr>
              <a:t>seabird </a:t>
            </a:r>
            <a:r>
              <a:rPr lang="en-US" dirty="0">
                <a:latin typeface="Gill Sans MT" panose="020B0502020104020203" pitchFamily="34" charset="0"/>
              </a:rPr>
              <a:t>interactions are extrapolations (expansions) from limited observer coverage.  After 2001, </a:t>
            </a:r>
            <a:r>
              <a:rPr lang="en-US" dirty="0" smtClean="0">
                <a:latin typeface="Gill Sans MT" panose="020B0502020104020203" pitchFamily="34" charset="0"/>
              </a:rPr>
              <a:t>seabird interactions </a:t>
            </a:r>
            <a:r>
              <a:rPr lang="en-US" dirty="0">
                <a:latin typeface="Gill Sans MT" panose="020B0502020104020203" pitchFamily="34" charset="0"/>
              </a:rPr>
              <a:t>are based on 100% observer coverage.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Data </a:t>
            </a:r>
            <a:r>
              <a:rPr lang="en-US" dirty="0">
                <a:latin typeface="Gill Sans MT" panose="020B0502020104020203" pitchFamily="34" charset="0"/>
              </a:rPr>
              <a:t>Source: NOAA Fisheries</a:t>
            </a:r>
          </a:p>
        </p:txBody>
      </p:sp>
      <p:sp>
        <p:nvSpPr>
          <p:cNvPr id="11" name="Text Placeholder 18"/>
          <p:cNvSpPr txBox="1">
            <a:spLocks/>
          </p:cNvSpPr>
          <p:nvPr/>
        </p:nvSpPr>
        <p:spPr>
          <a:xfrm>
            <a:off x="5161714" y="3702571"/>
            <a:ext cx="3377033" cy="457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smtClean="0">
                <a:latin typeface="Gill Sans MT" panose="020B0502020104020203" pitchFamily="34" charset="0"/>
              </a:rPr>
              <a:t>2001 </a:t>
            </a:r>
            <a:r>
              <a:rPr lang="en-US" sz="1600" smtClean="0">
                <a:latin typeface="Gill Sans MT" panose="020B0502020104020203" pitchFamily="34" charset="0"/>
              </a:rPr>
              <a:t>Drop in seabird takes</a:t>
            </a:r>
            <a:endParaRPr lang="en-US" sz="16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70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Seabirds: </a:t>
            </a:r>
          </a:p>
          <a:p>
            <a:r>
              <a:rPr lang="en-US" dirty="0">
                <a:latin typeface="Gill Sans MT" panose="020B0502020104020203" pitchFamily="34" charset="0"/>
              </a:rPr>
              <a:t>In </a:t>
            </a:r>
            <a:r>
              <a:rPr lang="en-US" dirty="0" smtClean="0">
                <a:latin typeface="Gill Sans MT" panose="020B0502020104020203" pitchFamily="34" charset="0"/>
              </a:rPr>
              <a:t>2001 bycatch </a:t>
            </a:r>
            <a:r>
              <a:rPr lang="en-US" dirty="0">
                <a:latin typeface="Gill Sans MT" panose="020B0502020104020203" pitchFamily="34" charset="0"/>
              </a:rPr>
              <a:t>reduction measures in place.</a:t>
            </a:r>
          </a:p>
          <a:p>
            <a:r>
              <a:rPr lang="en-US" dirty="0">
                <a:latin typeface="Gill Sans MT" panose="020B0502020104020203" pitchFamily="34" charset="0"/>
              </a:rPr>
              <a:t>Include protected species handling training, bird-scaring curtains, “side setting,” </a:t>
            </a:r>
            <a:r>
              <a:rPr lang="en-US" dirty="0" smtClean="0">
                <a:latin typeface="Gill Sans MT" panose="020B0502020104020203" pitchFamily="34" charset="0"/>
              </a:rPr>
              <a:t>blue</a:t>
            </a:r>
            <a:r>
              <a:rPr lang="en-US" dirty="0">
                <a:latin typeface="Gill Sans MT" panose="020B0502020104020203" pitchFamily="34" charset="0"/>
              </a:rPr>
              <a:t>-dyed bait, setting after dark, strategic offal discharge</a:t>
            </a:r>
            <a:r>
              <a:rPr lang="en-US" dirty="0" smtClean="0">
                <a:latin typeface="Gill Sans MT" panose="020B0502020104020203" pitchFamily="34" charset="0"/>
              </a:rPr>
              <a:t>.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i="1" dirty="0">
                <a:solidFill>
                  <a:srgbClr val="004680"/>
                </a:solidFill>
                <a:latin typeface="Gill Sans MT" panose="020B0502020104020203" pitchFamily="34" charset="0"/>
              </a:rPr>
              <a:t>96% reduction in seabird bycatch </a:t>
            </a:r>
            <a:r>
              <a:rPr lang="en-US" i="1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documented.</a:t>
            </a:r>
            <a:endParaRPr lang="en-US" i="1" dirty="0">
              <a:solidFill>
                <a:srgbClr val="004680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Fishery facts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Source: CFR Title 50: Wildlife and Fisheries, Chapter IV, Part 665 Fisheries of the Western Pacific, Subpart F Western Pacific Pelagic Fisheries.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23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>
                <a:latin typeface="Gill Sans MT" panose="020B0502020104020203" pitchFamily="34" charset="0"/>
              </a:rPr>
              <a:t>Marine </a:t>
            </a:r>
            <a:r>
              <a:rPr lang="en-US" smtClean="0">
                <a:latin typeface="Gill Sans MT" panose="020B0502020104020203" pitchFamily="34" charset="0"/>
              </a:rPr>
              <a:t>Mammals: </a:t>
            </a:r>
          </a:p>
          <a:p>
            <a:r>
              <a:rPr lang="en-US" dirty="0">
                <a:latin typeface="Gill Sans MT" panose="020B0502020104020203" pitchFamily="34" charset="0"/>
              </a:rPr>
              <a:t>Interactions are rare events based on observer coverage.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50nm exclusion zones extending from shore eliminated interactions (ex. monk seals). </a:t>
            </a:r>
          </a:p>
          <a:p>
            <a:r>
              <a:rPr lang="en-US" dirty="0">
                <a:latin typeface="Gill Sans MT" panose="020B0502020104020203" pitchFamily="34" charset="0"/>
              </a:rPr>
              <a:t>Fishery scientists are now investigating false killer whale interactions and the use of weaker hooks</a:t>
            </a:r>
            <a:r>
              <a:rPr lang="en-US">
                <a:latin typeface="Gill Sans MT" panose="020B0502020104020203" pitchFamily="34" charset="0"/>
              </a:rPr>
              <a:t>. </a:t>
            </a:r>
          </a:p>
          <a:p>
            <a:r>
              <a:rPr lang="en-US" i="1" smtClean="0">
                <a:solidFill>
                  <a:schemeClr val="accent2"/>
                </a:solidFill>
                <a:latin typeface="Gill Sans MT" panose="020B0502020104020203" pitchFamily="34" charset="0"/>
              </a:rPr>
              <a:t>“</a:t>
            </a:r>
            <a:r>
              <a:rPr lang="en-US" i="1" dirty="0">
                <a:solidFill>
                  <a:schemeClr val="accent2"/>
                </a:solidFill>
                <a:latin typeface="Gill Sans MT" panose="020B0502020104020203" pitchFamily="34" charset="0"/>
              </a:rPr>
              <a:t>Doing the </a:t>
            </a:r>
            <a:r>
              <a:rPr lang="en-US" i="1">
                <a:solidFill>
                  <a:schemeClr val="accent2"/>
                </a:solidFill>
                <a:latin typeface="Gill Sans MT" panose="020B0502020104020203" pitchFamily="34" charset="0"/>
              </a:rPr>
              <a:t>right </a:t>
            </a:r>
            <a:r>
              <a:rPr lang="en-US" i="1" smtClean="0">
                <a:solidFill>
                  <a:schemeClr val="accent2"/>
                </a:solidFill>
                <a:latin typeface="Gill Sans MT" panose="020B0502020104020203" pitchFamily="34" charset="0"/>
              </a:rPr>
              <a:t>thing.”</a:t>
            </a:r>
            <a:endParaRPr lang="en-US" i="1" dirty="0">
              <a:solidFill>
                <a:schemeClr val="accent2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Fishery facts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Source: CFR Title 50: Wildlife and Fisheries, Chapter IV, Part 665 Fisheries of the Western Pacific, Subpart F Western Pacific Pelagic Fisheries. </a:t>
            </a:r>
          </a:p>
        </p:txBody>
      </p:sp>
    </p:spTree>
    <p:extLst>
      <p:ext uri="{BB962C8B-B14F-4D97-AF65-F5344CB8AC3E}">
        <p14:creationId xmlns:p14="http://schemas.microsoft.com/office/powerpoint/2010/main" val="342461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Fish </a:t>
            </a:r>
            <a:r>
              <a:rPr lang="en-US" dirty="0" err="1">
                <a:latin typeface="Gill Sans MT" panose="020B0502020104020203" pitchFamily="34" charset="0"/>
              </a:rPr>
              <a:t>bycatch</a:t>
            </a:r>
            <a:r>
              <a:rPr lang="en-US" dirty="0">
                <a:latin typeface="Gill Sans MT" panose="020B0502020104020203" pitchFamily="34" charset="0"/>
              </a:rPr>
              <a:t> (or </a:t>
            </a:r>
            <a:r>
              <a:rPr lang="en-US">
                <a:latin typeface="Gill Sans MT" panose="020B0502020104020203" pitchFamily="34" charset="0"/>
              </a:rPr>
              <a:t>discards</a:t>
            </a:r>
            <a:r>
              <a:rPr lang="en-US" smtClean="0">
                <a:latin typeface="Gill Sans MT" panose="020B0502020104020203" pitchFamily="34" charset="0"/>
              </a:rPr>
              <a:t>): </a:t>
            </a:r>
          </a:p>
          <a:p>
            <a:r>
              <a:rPr lang="en-US" smtClean="0">
                <a:latin typeface="Gill Sans MT" panose="020B0502020104020203" pitchFamily="34" charset="0"/>
              </a:rPr>
              <a:t>Multi</a:t>
            </a:r>
            <a:r>
              <a:rPr lang="en-US" dirty="0">
                <a:latin typeface="Gill Sans MT" panose="020B0502020104020203" pitchFamily="34" charset="0"/>
              </a:rPr>
              <a:t>-species pelagic </a:t>
            </a:r>
            <a:r>
              <a:rPr lang="en-US" dirty="0" err="1">
                <a:latin typeface="Gill Sans MT" panose="020B0502020104020203" pitchFamily="34" charset="0"/>
              </a:rPr>
              <a:t>longline</a:t>
            </a:r>
            <a:r>
              <a:rPr lang="en-US" dirty="0">
                <a:latin typeface="Gill Sans MT" panose="020B0502020104020203" pitchFamily="34" charset="0"/>
              </a:rPr>
              <a:t> fishery. </a:t>
            </a:r>
          </a:p>
          <a:p>
            <a:r>
              <a:rPr lang="en-US" dirty="0">
                <a:latin typeface="Gill Sans MT" panose="020B0502020104020203" pitchFamily="34" charset="0"/>
              </a:rPr>
              <a:t>True </a:t>
            </a:r>
            <a:r>
              <a:rPr lang="en-US" dirty="0" err="1">
                <a:latin typeface="Gill Sans MT" panose="020B0502020104020203" pitchFamily="34" charset="0"/>
              </a:rPr>
              <a:t>bycatch</a:t>
            </a:r>
            <a:r>
              <a:rPr lang="en-US" dirty="0">
                <a:latin typeface="Gill Sans MT" panose="020B0502020104020203" pitchFamily="34" charset="0"/>
              </a:rPr>
              <a:t> is limited. </a:t>
            </a:r>
          </a:p>
          <a:p>
            <a:r>
              <a:rPr lang="en-US" dirty="0">
                <a:latin typeface="Gill Sans MT" panose="020B0502020104020203" pitchFamily="34" charset="0"/>
              </a:rPr>
              <a:t>Regulatory discards mainly blue sharks</a:t>
            </a:r>
            <a:r>
              <a:rPr lang="en-US" dirty="0" smtClean="0">
                <a:latin typeface="Gill Sans MT" panose="020B0502020104020203" pitchFamily="34" charset="0"/>
              </a:rPr>
              <a:t>.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89% reduction in blue shark mortality.  </a:t>
            </a:r>
          </a:p>
          <a:p>
            <a:r>
              <a:rPr lang="en-US" i="1" dirty="0">
                <a:solidFill>
                  <a:srgbClr val="004680"/>
                </a:solidFill>
                <a:latin typeface="Gill Sans MT" panose="020B0502020104020203" pitchFamily="34" charset="0"/>
              </a:rPr>
              <a:t>94-96% are released alive.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Fishery facts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Source:  Walsh, W. A. , K.A. Bigelow and K.L. Sender. 2009. Decreases in shark catches and mortalities in the Hawaii-based longline fishery as documented by fishery observers. Marine and Coastal Fisheries. 1(1). 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38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In 2000, federal law banned shark finning in the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Hawaii </a:t>
            </a:r>
            <a:r>
              <a:rPr lang="en-US" dirty="0" smtClean="0">
                <a:latin typeface="Gill Sans MT" panose="020B0502020104020203" pitchFamily="34" charset="0"/>
              </a:rPr>
              <a:t>fishery.</a:t>
            </a:r>
          </a:p>
          <a:p>
            <a:r>
              <a:rPr lang="en-US" i="1" dirty="0">
                <a:solidFill>
                  <a:schemeClr val="accent2"/>
                </a:solidFill>
                <a:latin typeface="Gill Sans MT" panose="020B0502020104020203" pitchFamily="34" charset="0"/>
              </a:rPr>
              <a:t>State of Hawaii prohibits possession of shark fins.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Fishery facts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5715000"/>
            <a:ext cx="8229600" cy="4572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Source: CFR Title 50: Wildlife and Fisheries, Chapter IV, Part 665 Fisheries of the Western Pacific, Subpart F Western Pacific Pelagic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Fisheries; Hawaii Revised Statutes § 188-40.7 Shark fins; prohibited.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0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</a:t>
            </a:r>
            <a:r>
              <a:rPr lang="en-US" dirty="0" err="1">
                <a:latin typeface="Gill Sans MT" panose="020B0502020104020203" pitchFamily="34" charset="0"/>
              </a:rPr>
              <a:t>Longline</a:t>
            </a:r>
            <a:r>
              <a:rPr lang="en-US" dirty="0">
                <a:latin typeface="Gill Sans MT" panose="020B0502020104020203" pitchFamily="34" charset="0"/>
              </a:rPr>
              <a:t> Fishery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Port of Honolulu Ranking in 2013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00A5D9"/>
                </a:solidFill>
                <a:latin typeface="Gill Sans MT" panose="020B0502020104020203" pitchFamily="34" charset="0"/>
              </a:rPr>
              <a:t>“We do more with less.”</a:t>
            </a:r>
            <a:endParaRPr lang="en-US" dirty="0" smtClean="0">
              <a:latin typeface="Gill Sans MT" panose="020B0502020104020203" pitchFamily="34" charset="0"/>
            </a:endParaRPr>
          </a:p>
          <a:p>
            <a:r>
              <a:rPr lang="en-US" dirty="0" smtClean="0">
                <a:latin typeface="Gill Sans MT" panose="020B0502020104020203" pitchFamily="34" charset="0"/>
              </a:rPr>
              <a:t>32nd </a:t>
            </a:r>
            <a:r>
              <a:rPr lang="en-US" dirty="0">
                <a:latin typeface="Gill Sans MT" panose="020B0502020104020203" pitchFamily="34" charset="0"/>
              </a:rPr>
              <a:t>in the US in landed fish </a:t>
            </a:r>
            <a:r>
              <a:rPr lang="en-US" dirty="0" smtClean="0">
                <a:latin typeface="Gill Sans MT" panose="020B0502020104020203" pitchFamily="34" charset="0"/>
              </a:rPr>
              <a:t>volume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(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29 million lbs.)</a:t>
            </a:r>
          </a:p>
          <a:p>
            <a:r>
              <a:rPr lang="en-US" dirty="0">
                <a:latin typeface="Gill Sans MT" panose="020B0502020104020203" pitchFamily="34" charset="0"/>
              </a:rPr>
              <a:t>6th in the US in landed fish </a:t>
            </a:r>
            <a:r>
              <a:rPr lang="en-US" dirty="0" smtClean="0">
                <a:latin typeface="Gill Sans MT" panose="020B0502020104020203" pitchFamily="34" charset="0"/>
              </a:rPr>
              <a:t>value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smtClean="0">
                <a:solidFill>
                  <a:srgbClr val="7F7F7F"/>
                </a:solidFill>
                <a:latin typeface="Gill Sans MT" panose="020B0502020104020203" pitchFamily="34" charset="0"/>
              </a:rPr>
              <a:t>($</a:t>
            </a:r>
            <a:r>
              <a:rPr lang="en-US" dirty="0">
                <a:solidFill>
                  <a:srgbClr val="7F7F7F"/>
                </a:solidFill>
                <a:latin typeface="Gill Sans MT" panose="020B0502020104020203" pitchFamily="34" charset="0"/>
              </a:rPr>
              <a:t>100 million)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9" r="12429"/>
          <a:stretch/>
        </p:blipFill>
        <p:spPr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Source: NOAA 2014. Fisheries of the United States in 2013.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Photo: Bob Lamb/Big Island Photography</a:t>
            </a:r>
          </a:p>
          <a:p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61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Gill Sans MT" panose="020B0502020104020203" pitchFamily="34" charset="0"/>
              </a:rPr>
              <a:t>Is Hawaii Longline-Caught Seafood Sustainable?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smtClean="0"/>
              <a:t>John Kaneko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r="250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742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CONCLUSION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i="1" dirty="0">
                <a:latin typeface="Gill Sans MT" panose="020B0502020104020203" pitchFamily="34" charset="0"/>
              </a:rPr>
              <a:t>Is Hawaii </a:t>
            </a:r>
            <a:r>
              <a:rPr lang="en-US" i="1" dirty="0" err="1" smtClean="0">
                <a:latin typeface="Gill Sans MT" panose="020B0502020104020203" pitchFamily="34" charset="0"/>
              </a:rPr>
              <a:t>Longline</a:t>
            </a:r>
            <a:r>
              <a:rPr lang="en-US" i="1" dirty="0">
                <a:latin typeface="Gill Sans MT" panose="020B0502020104020203" pitchFamily="34" charset="0"/>
              </a:rPr>
              <a:t>-caught Seafood Sustainable?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Yes. </a:t>
            </a:r>
            <a:r>
              <a:rPr lang="en-US" dirty="0" smtClean="0">
                <a:latin typeface="Gill Sans MT" panose="020B0502020104020203" pitchFamily="34" charset="0"/>
              </a:rPr>
              <a:t>Based </a:t>
            </a:r>
            <a:r>
              <a:rPr lang="en-US" dirty="0">
                <a:latin typeface="Gill Sans MT" panose="020B0502020104020203" pitchFamily="34" charset="0"/>
              </a:rPr>
              <a:t>on Fishery </a:t>
            </a:r>
            <a:r>
              <a:rPr lang="en-US" dirty="0" smtClean="0">
                <a:latin typeface="Gill Sans MT" panose="020B0502020104020203" pitchFamily="34" charset="0"/>
              </a:rPr>
              <a:t>Management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Yes. </a:t>
            </a:r>
            <a:r>
              <a:rPr lang="en-US" dirty="0" smtClean="0">
                <a:latin typeface="Gill Sans MT" panose="020B0502020104020203" pitchFamily="34" charset="0"/>
              </a:rPr>
              <a:t>Based </a:t>
            </a:r>
            <a:r>
              <a:rPr lang="en-US" dirty="0">
                <a:latin typeface="Gill Sans MT" panose="020B0502020104020203" pitchFamily="34" charset="0"/>
              </a:rPr>
              <a:t>on Fish Stock </a:t>
            </a:r>
            <a:r>
              <a:rPr lang="en-US" dirty="0" smtClean="0">
                <a:latin typeface="Gill Sans MT" panose="020B0502020104020203" pitchFamily="34" charset="0"/>
              </a:rPr>
              <a:t>Status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Yes. </a:t>
            </a:r>
            <a:r>
              <a:rPr lang="en-US" dirty="0" smtClean="0">
                <a:latin typeface="Gill Sans MT" panose="020B0502020104020203" pitchFamily="34" charset="0"/>
              </a:rPr>
              <a:t>Based </a:t>
            </a:r>
            <a:r>
              <a:rPr lang="en-US" dirty="0">
                <a:latin typeface="Gill Sans MT" panose="020B0502020104020203" pitchFamily="34" charset="0"/>
              </a:rPr>
              <a:t>on control of Ecosystem Impacts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7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CONCLUSION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Sustainability </a:t>
            </a:r>
            <a:r>
              <a:rPr lang="en-US" dirty="0" smtClean="0">
                <a:latin typeface="Gill Sans MT" panose="020B0502020104020203" pitchFamily="34" charset="0"/>
              </a:rPr>
              <a:t>Platform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>
                <a:latin typeface="Gill Sans MT" panose="020B0502020104020203" pitchFamily="34" charset="0"/>
              </a:rPr>
              <a:t>Consists </a:t>
            </a:r>
            <a:r>
              <a:rPr lang="en-US" dirty="0">
                <a:latin typeface="Gill Sans MT" panose="020B0502020104020203" pitchFamily="34" charset="0"/>
              </a:rPr>
              <a:t>of a 2-page Sustainability Statement </a:t>
            </a:r>
            <a:r>
              <a:rPr lang="en-US">
                <a:latin typeface="Gill Sans MT" panose="020B0502020104020203" pitchFamily="34" charset="0"/>
              </a:rPr>
              <a:t>supported </a:t>
            </a:r>
            <a:r>
              <a:rPr lang="en-US" smtClean="0">
                <a:latin typeface="Gill Sans MT" panose="020B0502020104020203" pitchFamily="34" charset="0"/>
              </a:rPr>
              <a:t>by: 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a 20-page </a:t>
            </a:r>
            <a:r>
              <a:rPr lang="en-US">
                <a:latin typeface="Gill Sans MT" panose="020B0502020104020203" pitchFamily="34" charset="0"/>
              </a:rPr>
              <a:t>booklet </a:t>
            </a:r>
            <a:r>
              <a:rPr lang="en-US" smtClean="0">
                <a:latin typeface="Gill Sans MT" panose="020B0502020104020203" pitchFamily="34" charset="0"/>
              </a:rPr>
              <a:t>with </a:t>
            </a:r>
            <a:r>
              <a:rPr lang="en-US" dirty="0">
                <a:latin typeface="Gill Sans MT" panose="020B0502020104020203" pitchFamily="34" charset="0"/>
              </a:rPr>
              <a:t>references to scientific literature and </a:t>
            </a:r>
            <a:r>
              <a:rPr lang="en-US" dirty="0" smtClean="0">
                <a:latin typeface="Gill Sans MT" panose="020B0502020104020203" pitchFamily="34" charset="0"/>
              </a:rPr>
              <a:t>resources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a Hawaii Seafood website with additional background and </a:t>
            </a:r>
            <a:r>
              <a:rPr lang="en-US">
                <a:latin typeface="Gill Sans MT" panose="020B0502020104020203" pitchFamily="34" charset="0"/>
              </a:rPr>
              <a:t>supporting </a:t>
            </a:r>
            <a:r>
              <a:rPr lang="en-US" smtClean="0">
                <a:latin typeface="Gill Sans MT" panose="020B0502020104020203" pitchFamily="34" charset="0"/>
              </a:rPr>
              <a:t>information</a:t>
            </a:r>
            <a:br>
              <a:rPr lang="en-US" smtClean="0">
                <a:latin typeface="Gill Sans MT" panose="020B0502020104020203" pitchFamily="34" charset="0"/>
              </a:rPr>
            </a:br>
            <a:r>
              <a:rPr lang="en-US" smtClean="0">
                <a:solidFill>
                  <a:srgbClr val="00A5D9"/>
                </a:solidFill>
                <a:latin typeface="Gill Sans MT" panose="020B0502020104020203" pitchFamily="34" charset="0"/>
              </a:rPr>
              <a:t>www.hawaii-seafood.org</a:t>
            </a:r>
            <a:endParaRPr lang="en-US" dirty="0">
              <a:solidFill>
                <a:srgbClr val="00A5D9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Source:  Kaneko, J.J. and P. K. Bartram, 2014. Keeping Hawaii Seafood Sustainable second edition. Prepared for NOAA Award No. NA10NMF4520344.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5" r="12"/>
          <a:stretch/>
        </p:blipFill>
        <p:spPr>
          <a:xfrm>
            <a:off x="533400" y="2057400"/>
            <a:ext cx="2286000" cy="29718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50000"/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703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>
                <a:latin typeface="Gill Sans MT" panose="020B0502020104020203" pitchFamily="34" charset="0"/>
              </a:rPr>
              <a:t>What Makes Hawaii Seafood Sustainable?</a:t>
            </a:r>
            <a:endParaRPr lang="en-US" sz="2900" i="1" dirty="0">
              <a:latin typeface="Gill Sans MT" panose="020B0502020104020203" pitchFamily="34" charset="0"/>
            </a:endParaRPr>
          </a:p>
        </p:txBody>
      </p:sp>
      <p:pic>
        <p:nvPicPr>
          <p:cNvPr id="8" name="Picture Placeholder 7" descr="Hawaii Seafood Org [Converted].png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955" b="-138955"/>
          <a:stretch>
            <a:fillRect/>
          </a:stretch>
        </p:blipFill>
        <p:spPr>
          <a:xfrm>
            <a:off x="5188779" y="5935663"/>
            <a:ext cx="2641600" cy="1042987"/>
          </a:xfrm>
        </p:spPr>
      </p:pic>
      <p:sp>
        <p:nvSpPr>
          <p:cNvPr id="10" name="Rectangle 9"/>
          <p:cNvSpPr/>
          <p:nvPr/>
        </p:nvSpPr>
        <p:spPr>
          <a:xfrm>
            <a:off x="0" y="6419857"/>
            <a:ext cx="18226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999999"/>
                </a:solidFill>
              </a:rPr>
              <a:t>Photo: John Kaneko</a:t>
            </a:r>
            <a:endParaRPr lang="en-US" sz="1600" dirty="0"/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543" y="3444089"/>
            <a:ext cx="1011526" cy="93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8"/>
          <p:cNvSpPr>
            <a:spLocks noGrp="1"/>
          </p:cNvSpPr>
          <p:nvPr>
            <p:ph type="subTitle" idx="1"/>
          </p:nvPr>
        </p:nvSpPr>
        <p:spPr>
          <a:xfrm>
            <a:off x="5188779" y="4089632"/>
            <a:ext cx="2632904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Written by John Kaneko MS, DVM, Hawaii Seafood Council, Honolulu, Hawaii</a:t>
            </a: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July 2015</a:t>
            </a:r>
          </a:p>
          <a:p>
            <a:pPr eaLnBrk="1" hangingPunct="1"/>
            <a:endParaRPr lang="en-US" altLang="en-US" dirty="0" smtClean="0">
              <a:latin typeface="Gill Sans MT" panose="020B0502020104020203" pitchFamily="34" charset="0"/>
            </a:endParaRP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With support from the </a:t>
            </a:r>
            <a:br>
              <a:rPr lang="en-US" altLang="en-US" dirty="0" smtClean="0">
                <a:latin typeface="Gill Sans MT" panose="020B0502020104020203" pitchFamily="34" charset="0"/>
              </a:rPr>
            </a:br>
            <a:r>
              <a:rPr lang="en-US" altLang="en-US" dirty="0" smtClean="0">
                <a:latin typeface="Gill Sans MT" panose="020B0502020104020203" pitchFamily="34" charset="0"/>
              </a:rPr>
              <a:t>Harold K.L Castle Foundation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>
                <a:latin typeface="Gill Sans MT" panose="020B0502020104020203" pitchFamily="34" charset="0"/>
              </a:rPr>
              <a:t>and the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>
                <a:latin typeface="Gill Sans MT" panose="020B0502020104020203" pitchFamily="34" charset="0"/>
              </a:rPr>
              <a:t>National Oceanic 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>
                <a:latin typeface="Gill Sans MT" panose="020B0502020104020203" pitchFamily="34" charset="0"/>
              </a:rPr>
              <a:t>and Atmospheric Administration</a:t>
            </a: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831" y="5309244"/>
            <a:ext cx="15748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47" y="4452795"/>
            <a:ext cx="672718" cy="6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</a:t>
            </a:r>
            <a:r>
              <a:rPr lang="en-US" dirty="0" err="1">
                <a:latin typeface="Gill Sans MT" panose="020B0502020104020203" pitchFamily="34" charset="0"/>
              </a:rPr>
              <a:t>Longline</a:t>
            </a:r>
            <a:r>
              <a:rPr lang="en-US" dirty="0">
                <a:latin typeface="Gill Sans MT" panose="020B0502020104020203" pitchFamily="34" charset="0"/>
              </a:rPr>
              <a:t> Fishery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Seafood Council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2011 Top 10 Hawaii Food Crops </a:t>
            </a:r>
            <a:r>
              <a:rPr lang="en-US" sz="1800" dirty="0" smtClean="0">
                <a:solidFill>
                  <a:srgbClr val="7F7F7F"/>
                </a:solidFill>
                <a:latin typeface="Gill Sans MT" panose="020B0502020104020203" pitchFamily="34" charset="0"/>
              </a:rPr>
              <a:t>(farm gate or dockside)</a:t>
            </a:r>
            <a:endParaRPr lang="en-US" sz="18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1195582837"/>
              </p:ext>
            </p:extLst>
          </p:nvPr>
        </p:nvGraphicFramePr>
        <p:xfrm>
          <a:off x="447675" y="1590675"/>
          <a:ext cx="823277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194"/>
                <a:gridCol w="3201635"/>
                <a:gridCol w="914753"/>
                <a:gridCol w="2058194"/>
              </a:tblGrid>
              <a:tr h="370840">
                <a:tc>
                  <a:txBody>
                    <a:bodyPr/>
                    <a:lstStyle/>
                    <a:p>
                      <a:endParaRPr lang="en-US" b="0" i="0" baseline="0" dirty="0">
                        <a:solidFill>
                          <a:schemeClr val="accent2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rgbClr val="00A5D9"/>
                          </a:solidFill>
                          <a:latin typeface="Gill Sans MT" panose="020B0502020104020203" pitchFamily="34" charset="0"/>
                        </a:rPr>
                        <a:t>Fish (wild, open ocean)</a:t>
                      </a:r>
                      <a:endParaRPr lang="en-US" b="0" i="0" baseline="0" dirty="0">
                        <a:solidFill>
                          <a:srgbClr val="00A5D9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dirty="0" smtClean="0">
                          <a:solidFill>
                            <a:srgbClr val="00A5D9"/>
                          </a:solidFill>
                          <a:latin typeface="Gill Sans MT" panose="020B0502020104020203" pitchFamily="34" charset="0"/>
                        </a:rPr>
                        <a:t>$87.5M</a:t>
                      </a:r>
                      <a:endParaRPr lang="en-US" b="0" i="0" baseline="0" dirty="0">
                        <a:solidFill>
                          <a:srgbClr val="00A5D9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b="0" i="0" baseline="0" dirty="0">
                        <a:solidFill>
                          <a:schemeClr val="accent2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Sugarcane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$78.1M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Cattle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$46.4M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Macadamia Nuts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$38.2M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Coffee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$31.5M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Algae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$25.2M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Bananas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$11.3M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Papayas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$9.7M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Milk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$9.5M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Sweet Potatoes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$7.3M</a:t>
                      </a:r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marL="91475" marR="9147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Source: USDA National Ag. Stat. Service;  Western Pacific Regional Fishery Council Pelagic Fisheries Annual Report 2010</a:t>
            </a:r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17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latin typeface="Gill Sans MT" panose="020B0502020104020203" pitchFamily="34" charset="0"/>
              </a:rPr>
              <a:t>Hawaii Longline Fishery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Modern Auction Facilities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longliners, Honolulu Harbor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First day at new Honolulu Fish Auction facility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/>
              <a:t>Bidding action at the only fresh tuna auction in the US.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7" t="-302" r="696" b="302"/>
          <a:stretch/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r="12917"/>
          <a:stretch>
            <a:fillRect/>
          </a:stretch>
        </p:blipFill>
        <p:spPr/>
      </p:pic>
      <p:pic>
        <p:nvPicPr>
          <p:cNvPr id="11" name="Picture Placeholder 10" descr="IMG_0956.JPG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r="12937"/>
          <a:stretch/>
        </p:blipFill>
        <p:spPr/>
      </p:pic>
      <p:sp>
        <p:nvSpPr>
          <p:cNvPr id="17" name="Text Placeholder 16"/>
          <p:cNvSpPr>
            <a:spLocks noGrp="1"/>
          </p:cNvSpPr>
          <p:nvPr>
            <p:ph type="body" sz="quarter" idx="24"/>
          </p:nvPr>
        </p:nvSpPr>
        <p:spPr>
          <a:xfrm>
            <a:off x="375993" y="5744285"/>
            <a:ext cx="8275638" cy="488072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Photos: </a:t>
            </a:r>
            <a:r>
              <a:rPr lang="en-US" dirty="0" smtClean="0">
                <a:latin typeface="Gill Sans MT" panose="020B0502020104020203" pitchFamily="34" charset="0"/>
              </a:rPr>
              <a:t>John Kaneko</a:t>
            </a:r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2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sc_template_20150630_final">
  <a:themeElements>
    <a:clrScheme name="hsc_theme_20150630">
      <a:dk1>
        <a:srgbClr val="252525"/>
      </a:dk1>
      <a:lt1>
        <a:srgbClr val="FFFFFF"/>
      </a:lt1>
      <a:dk2>
        <a:srgbClr val="515151"/>
      </a:dk2>
      <a:lt2>
        <a:srgbClr val="D4D4D4"/>
      </a:lt2>
      <a:accent1>
        <a:srgbClr val="008ABD"/>
      </a:accent1>
      <a:accent2>
        <a:srgbClr val="004680"/>
      </a:accent2>
      <a:accent3>
        <a:srgbClr val="009B8A"/>
      </a:accent3>
      <a:accent4>
        <a:srgbClr val="93B901"/>
      </a:accent4>
      <a:accent5>
        <a:srgbClr val="FF8000"/>
      </a:accent5>
      <a:accent6>
        <a:srgbClr val="808080"/>
      </a:accent6>
      <a:hlink>
        <a:srgbClr val="808080"/>
      </a:hlink>
      <a:folHlink>
        <a:srgbClr val="808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sc_sustainability_20150508.potx" id="{D41C1A05-2E8D-4D3B-B64F-F0979817661D}" vid="{1ACC69AE-8F20-4105-82AE-83134E8DE7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hsc_template_20150630_final.potx</Template>
  <TotalTime>5052</TotalTime>
  <Words>4480</Words>
  <Application>Microsoft Office PowerPoint</Application>
  <PresentationFormat>On-screen Show (4:3)</PresentationFormat>
  <Paragraphs>890</Paragraphs>
  <Slides>73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Gill Sans MT</vt:lpstr>
      <vt:lpstr>Times New Roman</vt:lpstr>
      <vt:lpstr>hsc_template_20150630_final</vt:lpstr>
      <vt:lpstr>What Makes Hawaii Seafood Sustainable?</vt:lpstr>
      <vt:lpstr>overview</vt:lpstr>
      <vt:lpstr>OVERVIEW</vt:lpstr>
      <vt:lpstr>WE can judge  fish quality.</vt:lpstr>
      <vt:lpstr>Sustainable Wild Seafood</vt:lpstr>
      <vt:lpstr>Hawaii longline fishery</vt:lpstr>
      <vt:lpstr>Hawaii Longline Fishery</vt:lpstr>
      <vt:lpstr>Hawaii Longline Fishery</vt:lpstr>
      <vt:lpstr>Hawaii Longline Fishery</vt:lpstr>
      <vt:lpstr>Hawaii Longline Fishery</vt:lpstr>
      <vt:lpstr>Hawaii Longline Fishery</vt:lpstr>
      <vt:lpstr>Hawaii Longline Fishery</vt:lpstr>
      <vt:lpstr>Hawaii Longline Fishery</vt:lpstr>
      <vt:lpstr>Hawaii Longline Fishery</vt:lpstr>
      <vt:lpstr>Is Hawaii Longline-Caught Seafood Sustainable?</vt:lpstr>
      <vt:lpstr>Is hawaii longline-CAUGHT seafood sustainable?</vt:lpstr>
      <vt:lpstr>Is hawaii longline-CAUGHT seafood sustainable?</vt:lpstr>
      <vt:lpstr>Is hawaii longline-CAUGHT seafood sustainable?</vt:lpstr>
      <vt:lpstr>Is hawaii longline-CAUGHT seafood sustainable?</vt:lpstr>
      <vt:lpstr>Is hawaii longline-CAUGHT seafood sustainable?</vt:lpstr>
      <vt:lpstr>Is hawaii longline-CAUGHT seafood sustainable?</vt:lpstr>
      <vt:lpstr>Is hawaii longline-CAUGHT seafood sustainable?</vt:lpstr>
      <vt:lpstr>Is hawaii longline-CAUGHT seafood sustainable?</vt:lpstr>
      <vt:lpstr>Is hawaii longline-CAUGHT seafood sustainable?</vt:lpstr>
      <vt:lpstr>Federal Fishery Management System (science-based management)</vt:lpstr>
      <vt:lpstr>Federal Fishery Management System (science-based management)</vt:lpstr>
      <vt:lpstr>Federal Fishery Management System (science-based management)</vt:lpstr>
      <vt:lpstr>Federal Fishery Management System (science-based management)</vt:lpstr>
      <vt:lpstr>Federal Fishery Management System (science-based management)</vt:lpstr>
      <vt:lpstr>Federal Fishery Management System (science-based management)</vt:lpstr>
      <vt:lpstr>Federal Fishery Management System (science-based management)</vt:lpstr>
      <vt:lpstr>Is hawaii longline-CAUGHT seafood sustainable?</vt:lpstr>
      <vt:lpstr>International Management of Pelagics in the Pacific Ocean</vt:lpstr>
      <vt:lpstr>Is hawaii longline-CAUGHT seafood sustainable?</vt:lpstr>
      <vt:lpstr>Federal Fishery Management and Seafood Regulation in Hawaii</vt:lpstr>
      <vt:lpstr>Federal Fishery Management and Seafood Regulation in Hawaii</vt:lpstr>
      <vt:lpstr>Federal Fishery Management and Seafood Regulation in Hawaii</vt:lpstr>
      <vt:lpstr>Federal Fishery Management and Seafood Regulation in Hawaii</vt:lpstr>
      <vt:lpstr>Federal Fishery Management and Seafood Regulation in Hawaii</vt:lpstr>
      <vt:lpstr>Federal Fishery Management and Seafood Regulation in Hawaii</vt:lpstr>
      <vt:lpstr>Federal Fishery Management and Seafood Regulation in Hawaii</vt:lpstr>
      <vt:lpstr>Federal Fishery Management and Seafood Regulation in Hawaii</vt:lpstr>
      <vt:lpstr>Fish Stock Status</vt:lpstr>
      <vt:lpstr>fish stock status</vt:lpstr>
      <vt:lpstr>fish stock status</vt:lpstr>
      <vt:lpstr>fish stock status</vt:lpstr>
      <vt:lpstr>fish stock status</vt:lpstr>
      <vt:lpstr>fish stock status</vt:lpstr>
      <vt:lpstr>fish stock status</vt:lpstr>
      <vt:lpstr>fish stock status</vt:lpstr>
      <vt:lpstr>fish stock status</vt:lpstr>
      <vt:lpstr>What About Hawaii’s Longline Fishery?</vt:lpstr>
      <vt:lpstr>Fishery facts</vt:lpstr>
      <vt:lpstr>Fishery facts</vt:lpstr>
      <vt:lpstr>Fishery facts</vt:lpstr>
      <vt:lpstr>Fishery facts</vt:lpstr>
      <vt:lpstr>Fishery facts</vt:lpstr>
      <vt:lpstr>Fishery facts</vt:lpstr>
      <vt:lpstr>Fishery facts</vt:lpstr>
      <vt:lpstr>Reduction of  Fishery Impacts on Protected Species</vt:lpstr>
      <vt:lpstr>Fishery impacts on protected species</vt:lpstr>
      <vt:lpstr>Fishery impacts on protected species</vt:lpstr>
      <vt:lpstr>Fishery impacts on protected species</vt:lpstr>
      <vt:lpstr>Fishery facts</vt:lpstr>
      <vt:lpstr>Fishery impacts on protected species</vt:lpstr>
      <vt:lpstr>Fishery facts</vt:lpstr>
      <vt:lpstr>Fishery facts</vt:lpstr>
      <vt:lpstr>Fishery facts</vt:lpstr>
      <vt:lpstr>Fishery facts</vt:lpstr>
      <vt:lpstr>Is Hawaii Longline-Caught Seafood Sustainable?</vt:lpstr>
      <vt:lpstr>CONCLUSION</vt:lpstr>
      <vt:lpstr>CONCLUSION</vt:lpstr>
      <vt:lpstr>What Makes Hawaii Seafood Sustainable?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Hawaii Seafood Council: Sustainability</dc:title>
  <dc:subject/>
  <dc:creator>JJK</dc:creator>
  <cp:keywords/>
  <dc:description/>
  <cp:lastModifiedBy>Yvette</cp:lastModifiedBy>
  <cp:revision>429</cp:revision>
  <cp:lastPrinted>2018-01-17T19:13:53Z</cp:lastPrinted>
  <dcterms:created xsi:type="dcterms:W3CDTF">2015-04-17T18:58:48Z</dcterms:created>
  <dcterms:modified xsi:type="dcterms:W3CDTF">2018-01-17T19:14:28Z</dcterms:modified>
  <cp:category/>
</cp:coreProperties>
</file>