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</p:sldMasterIdLst>
  <p:notesMasterIdLst>
    <p:notesMasterId r:id="rId27"/>
  </p:notesMasterIdLst>
  <p:handoutMasterIdLst>
    <p:handoutMasterId r:id="rId28"/>
  </p:handoutMasterIdLst>
  <p:sldIdLst>
    <p:sldId id="256" r:id="rId2"/>
    <p:sldId id="331" r:id="rId3"/>
    <p:sldId id="329" r:id="rId4"/>
    <p:sldId id="332" r:id="rId5"/>
    <p:sldId id="330" r:id="rId6"/>
    <p:sldId id="279" r:id="rId7"/>
    <p:sldId id="334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335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333" r:id="rId25"/>
    <p:sldId id="325" r:id="rId2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87">
          <p15:clr>
            <a:srgbClr val="A4A3A4"/>
          </p15:clr>
        </p15:guide>
        <p15:guide id="2" pos="2828">
          <p15:clr>
            <a:srgbClr val="A4A3A4"/>
          </p15:clr>
        </p15:guide>
        <p15:guide id="3" orient="horz" pos="34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A5D9"/>
    <a:srgbClr val="13250B"/>
    <a:srgbClr val="FF6666"/>
    <a:srgbClr val="004680"/>
    <a:srgbClr val="00A5FF"/>
    <a:srgbClr val="004663"/>
    <a:srgbClr val="3399FF"/>
    <a:srgbClr val="0099FF"/>
    <a:srgbClr val="99CC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5" autoAdjust="0"/>
    <p:restoredTop sz="94286" autoAdjust="0"/>
  </p:normalViewPr>
  <p:slideViewPr>
    <p:cSldViewPr snapToGrid="0" showGuides="1">
      <p:cViewPr varScale="1">
        <p:scale>
          <a:sx n="106" d="100"/>
          <a:sy n="106" d="100"/>
        </p:scale>
        <p:origin x="990" y="102"/>
      </p:cViewPr>
      <p:guideLst>
        <p:guide orient="horz" pos="3587"/>
        <p:guide pos="2828"/>
        <p:guide orient="horz" pos="34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144" y="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078183" y="415635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algn="ctr"/>
            <a:r>
              <a:rPr lang="en-US" smtClean="0">
                <a:latin typeface="Gill Sans MT"/>
              </a:rPr>
              <a:t>How are Hawaii Fisheries Managed?</a:t>
            </a:r>
            <a:endParaRPr lang="en-US" dirty="0"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>
                <a:latin typeface="Gill Sans MT"/>
              </a:rPr>
              <a:t>Hawaii Seafood Council</a:t>
            </a:r>
            <a:endParaRPr lang="en-US" dirty="0"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3ED2A09-FC61-EA46-875E-E7D673079702}" type="slidenum">
              <a:rPr lang="en-US" smtClean="0">
                <a:latin typeface="Gill Sans MT"/>
              </a:rPr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2791153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Gill Sans MT"/>
              </a:defRPr>
            </a:lvl1pPr>
          </a:lstStyle>
          <a:p>
            <a:r>
              <a:rPr lang="en-US" smtClean="0"/>
              <a:t>How are Hawaii Fisheries Managed?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Gill Sans MT"/>
              </a:defRPr>
            </a:lvl1pPr>
          </a:lstStyle>
          <a:p>
            <a:fld id="{2580E38F-1F4F-9B49-822C-BC248C224BD5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Gill Sans MT"/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Gill Sans MT"/>
              </a:defRPr>
            </a:lvl1pPr>
          </a:lstStyle>
          <a:p>
            <a:fld id="{59E115AF-ABD3-AC4F-8289-8697BEE167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91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457200" rtl="0" eaLnBrk="1" latinLnBrk="0" hangingPunct="1">
      <a:defRPr sz="1200" kern="1200">
        <a:solidFill>
          <a:schemeClr val="tx1"/>
        </a:solidFill>
        <a:latin typeface="Gill Sans M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Gill Sans M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Gill Sans M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Gill Sans M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Gill Sans M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87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95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29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01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6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63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0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31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93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782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70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453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14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13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11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15AF-ABD3-AC4F-8289-8697BEE1675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67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5AF-ABD3-AC4F-8289-8697BEE1675D}" type="slidenum"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How are Hawaii Fisheries Managed?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a background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099075" y="0"/>
            <a:ext cx="3472925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wrap="square" lIns="457200" tIns="685800" rIns="457200" bIns="3657600">
            <a:noAutofit/>
          </a:bodyPr>
          <a:lstStyle>
            <a:lvl1pPr>
              <a:spcAft>
                <a:spcPts val="600"/>
              </a:spcAft>
              <a:defRPr sz="2800" baseline="0">
                <a:solidFill>
                  <a:srgbClr val="00A5D9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295832" y="6356350"/>
            <a:ext cx="2133600" cy="365125"/>
          </a:xfrm>
        </p:spPr>
        <p:txBody>
          <a:bodyPr/>
          <a:lstStyle/>
          <a:p>
            <a:fld id="{0741CCF8-EE25-B345-A99B-02426D3E2030}" type="datetime1">
              <a:rPr lang="en-US" smtClean="0"/>
              <a:t>1/17/2018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082800" cy="365125"/>
          </a:xfrm>
        </p:spPr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738A9B5-B1FF-D846-A858-4788432FB32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545018"/>
            <a:ext cx="2667000" cy="1143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 baseline="0">
                <a:solidFill>
                  <a:srgbClr val="00468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author name(s)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1524000" y="4865688"/>
            <a:ext cx="2641600" cy="104298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HSC logo</a:t>
            </a:r>
          </a:p>
        </p:txBody>
      </p:sp>
    </p:spTree>
    <p:extLst>
      <p:ext uri="{BB962C8B-B14F-4D97-AF65-F5344CB8AC3E}">
        <p14:creationId xmlns:p14="http://schemas.microsoft.com/office/powerpoint/2010/main" val="71843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oid: ru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9567" y="464949"/>
            <a:ext cx="8300614" cy="49803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  <p:pic>
        <p:nvPicPr>
          <p:cNvPr id="8" name="Picture 7" descr="fpo_hsc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55" y="588777"/>
            <a:ext cx="1504557" cy="50563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9567" y="1247425"/>
            <a:ext cx="8311954" cy="0"/>
          </a:xfrm>
          <a:prstGeom prst="line">
            <a:avLst/>
          </a:prstGeom>
          <a:ln w="12700">
            <a:solidFill>
              <a:srgbClr val="FF6666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19567" y="1610312"/>
            <a:ext cx="8311954" cy="3538148"/>
            <a:chOff x="419567" y="1610312"/>
            <a:chExt cx="8311954" cy="3538148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419567" y="16103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419567" y="193196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419567" y="22536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19567" y="257526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419567" y="28969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419567" y="321856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419567" y="35402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419567" y="386186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419567" y="41835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419567" y="450516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419567" y="48268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419567" y="5148460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59756" y="1610312"/>
            <a:ext cx="7030575" cy="359485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4" y="469900"/>
            <a:ext cx="4063067" cy="777875"/>
          </a:xfrm>
        </p:spPr>
        <p:txBody>
          <a:bodyPr lIns="274320" tIns="228600" rIns="274320" bIns="228600"/>
          <a:lstStyle>
            <a:lvl1pPr>
              <a:defRPr sz="2200" cap="all" spc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1782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oid: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45933" y="44212"/>
            <a:ext cx="8587645" cy="572796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  <p:pic>
        <p:nvPicPr>
          <p:cNvPr id="12" name="Picture 11" descr="fpo_hsc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88" y="883623"/>
            <a:ext cx="1504557" cy="505630"/>
          </a:xfrm>
          <a:prstGeom prst="rect">
            <a:avLst/>
          </a:prstGeom>
        </p:spPr>
      </p:pic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7886" y="1780416"/>
            <a:ext cx="7064595" cy="311856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2694" y="753779"/>
            <a:ext cx="4063067" cy="777875"/>
          </a:xfrm>
        </p:spPr>
        <p:txBody>
          <a:bodyPr lIns="274320" tIns="228600" rIns="274320" bIns="228600"/>
          <a:lstStyle>
            <a:lvl1pPr>
              <a:defRPr sz="2200" cap="all" spc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3212340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6FE3-ECC2-4840-8879-1AB016E581EA}" type="datetime1">
              <a:rPr lang="en-US" smtClean="0"/>
              <a:t>1/17/2018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19050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92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a background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73117" y="0"/>
            <a:ext cx="3472925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wrap="square" lIns="457200" tIns="685800" rIns="457200" bIns="3657600">
            <a:noAutofit/>
          </a:bodyPr>
          <a:lstStyle>
            <a:lvl1pPr>
              <a:defRPr sz="2400" baseline="0">
                <a:solidFill>
                  <a:srgbClr val="00A5D9"/>
                </a:solidFill>
              </a:defRPr>
            </a:lvl1pPr>
          </a:lstStyle>
          <a:p>
            <a:r>
              <a:rPr lang="en-US" dirty="0"/>
              <a:t>Insert Closing Message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295832" y="6356350"/>
            <a:ext cx="2133600" cy="365125"/>
          </a:xfrm>
        </p:spPr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19177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8042" y="3194658"/>
            <a:ext cx="2667000" cy="1143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 baseline="0">
                <a:solidFill>
                  <a:srgbClr val="00468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credits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5198042" y="4515328"/>
            <a:ext cx="2641600" cy="104298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HSC url or logo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97424" y="5715000"/>
            <a:ext cx="2763339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293587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581213" cy="6858000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/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581213" y="0"/>
            <a:ext cx="45612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Insert a photo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50829"/>
            <a:ext cx="3457575" cy="1524856"/>
          </a:xfrm>
        </p:spPr>
        <p:txBody>
          <a:bodyPr anchor="b" anchorCtr="0"/>
          <a:lstStyle>
            <a:lvl1pPr>
              <a:defRPr sz="2200" u="none" cap="all"/>
            </a:lvl1pPr>
          </a:lstStyle>
          <a:p>
            <a:r>
              <a:rPr lang="en-US"/>
              <a:t>Add section header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56830" y="2689022"/>
            <a:ext cx="3472699" cy="276721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Add Section Subheader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44500" y="5697538"/>
            <a:ext cx="3470275" cy="54133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a source</a:t>
            </a:r>
          </a:p>
        </p:txBody>
      </p:sp>
    </p:spTree>
    <p:extLst>
      <p:ext uri="{BB962C8B-B14F-4D97-AF65-F5344CB8AC3E}">
        <p14:creationId xmlns:p14="http://schemas.microsoft.com/office/powerpoint/2010/main" val="3506739896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(altern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600450"/>
            <a:ext cx="9144000" cy="3257550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2413" cy="3600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Insert a photo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4158" y="5715000"/>
            <a:ext cx="8251598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4158" y="4392613"/>
            <a:ext cx="8240713" cy="13096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/>
              <a:t>Add Section Subheader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158" y="3608388"/>
            <a:ext cx="8229600" cy="784225"/>
          </a:xfrm>
        </p:spPr>
        <p:txBody>
          <a:bodyPr anchor="b" anchorCtr="0"/>
          <a:lstStyle>
            <a:lvl1pPr>
              <a:defRPr sz="2200" cap="all"/>
            </a:lvl1pPr>
          </a:lstStyle>
          <a:p>
            <a:r>
              <a:rPr lang="en-US"/>
              <a:t>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40344061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section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890589"/>
            <a:ext cx="8233149" cy="5524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Add a Slide Title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447675" y="1590676"/>
            <a:ext cx="8233149" cy="3824288"/>
          </a:xfrm>
        </p:spPr>
        <p:txBody>
          <a:bodyPr/>
          <a:lstStyle/>
          <a:p>
            <a:pPr lvl="0"/>
            <a:r>
              <a:rPr lang="en-US"/>
              <a:t>Add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47674" y="5715000"/>
            <a:ext cx="8233149" cy="441325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a source</a:t>
            </a:r>
          </a:p>
        </p:txBody>
      </p:sp>
    </p:spTree>
    <p:extLst>
      <p:ext uri="{BB962C8B-B14F-4D97-AF65-F5344CB8AC3E}">
        <p14:creationId xmlns:p14="http://schemas.microsoft.com/office/powerpoint/2010/main" val="71165532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section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890589"/>
            <a:ext cx="8233149" cy="5524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Add a 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51143" y="1568450"/>
            <a:ext cx="4038307" cy="4038306"/>
          </a:xfrm>
        </p:spPr>
        <p:txBody>
          <a:bodyPr/>
          <a:lstStyle/>
          <a:p>
            <a:pPr lvl="0"/>
            <a:r>
              <a:rPr lang="en-US"/>
              <a:t>Add text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20" hasCustomPrompt="1"/>
          </p:nvPr>
        </p:nvSpPr>
        <p:spPr>
          <a:xfrm>
            <a:off x="4645102" y="1568450"/>
            <a:ext cx="4038307" cy="4038306"/>
          </a:xfrm>
        </p:spPr>
        <p:txBody>
          <a:bodyPr/>
          <a:lstStyle/>
          <a:p>
            <a:pPr lvl="0"/>
            <a:r>
              <a:rPr lang="en-US"/>
              <a:t>Add text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51143" y="5711912"/>
            <a:ext cx="8237245" cy="454025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a source</a:t>
            </a:r>
          </a:p>
        </p:txBody>
      </p:sp>
    </p:spTree>
    <p:extLst>
      <p:ext uri="{BB962C8B-B14F-4D97-AF65-F5344CB8AC3E}">
        <p14:creationId xmlns:p14="http://schemas.microsoft.com/office/powerpoint/2010/main" val="1334168236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section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890588"/>
            <a:ext cx="4049713" cy="4518117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Add a Slide Title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06925" y="865187"/>
            <a:ext cx="4082502" cy="4543553"/>
          </a:xfrm>
        </p:spPr>
        <p:txBody>
          <a:bodyPr/>
          <a:lstStyle/>
          <a:p>
            <a:pPr lvl="0"/>
            <a:r>
              <a:rPr lang="en-US"/>
              <a:t>Add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47720" y="5708650"/>
            <a:ext cx="8242255" cy="330200"/>
          </a:xfrm>
        </p:spPr>
        <p:txBody>
          <a:bodyPr/>
          <a:lstStyle>
            <a:lvl1pPr marL="0" indent="0">
              <a:buFontTx/>
              <a:buNone/>
              <a:defRPr sz="140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a source</a:t>
            </a:r>
          </a:p>
        </p:txBody>
      </p:sp>
    </p:spTree>
    <p:extLst>
      <p:ext uri="{BB962C8B-B14F-4D97-AF65-F5344CB8AC3E}">
        <p14:creationId xmlns:p14="http://schemas.microsoft.com/office/powerpoint/2010/main" val="328668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00" cap="all" spc="1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0213" y="865189"/>
            <a:ext cx="8258175" cy="56832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a Slide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711981"/>
            <a:ext cx="2423726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label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077632" y="4711981"/>
            <a:ext cx="2872361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label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163732" y="4711981"/>
            <a:ext cx="2878847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label</a:t>
            </a:r>
            <a:endParaRPr lang="en-US" dirty="0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1566863"/>
            <a:ext cx="2960688" cy="2995893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Insert a photo</a:t>
            </a:r>
          </a:p>
        </p:txBody>
      </p:sp>
      <p:sp>
        <p:nvSpPr>
          <p:cNvPr id="13" name="Picture Placeholder 17"/>
          <p:cNvSpPr>
            <a:spLocks noGrp="1"/>
          </p:cNvSpPr>
          <p:nvPr>
            <p:ph type="pic" sz="quarter" idx="22" hasCustomPrompt="1"/>
          </p:nvPr>
        </p:nvSpPr>
        <p:spPr>
          <a:xfrm>
            <a:off x="3091656" y="1566863"/>
            <a:ext cx="2960688" cy="2995893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Insert a photo</a:t>
            </a:r>
          </a:p>
        </p:txBody>
      </p:sp>
      <p:sp>
        <p:nvSpPr>
          <p:cNvPr id="14" name="Picture Placeholder 17"/>
          <p:cNvSpPr>
            <a:spLocks noGrp="1"/>
          </p:cNvSpPr>
          <p:nvPr>
            <p:ph type="pic" sz="quarter" idx="23" hasCustomPrompt="1"/>
          </p:nvPr>
        </p:nvSpPr>
        <p:spPr>
          <a:xfrm>
            <a:off x="6183312" y="1566863"/>
            <a:ext cx="2960688" cy="2995893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Insert a photo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412750" y="5678488"/>
            <a:ext cx="8275638" cy="48807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a source</a:t>
            </a:r>
          </a:p>
        </p:txBody>
      </p:sp>
    </p:spTree>
    <p:extLst>
      <p:ext uri="{BB962C8B-B14F-4D97-AF65-F5344CB8AC3E}">
        <p14:creationId xmlns:p14="http://schemas.microsoft.com/office/powerpoint/2010/main" val="344680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19304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14400"/>
            <a:ext cx="8229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 dirty="0" smtClean="0"/>
              <a:t>Add a Slide Title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Add a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644842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6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02C7-CB09-6F43-89FC-4E509B2EB850}" type="datetime1">
              <a:rPr lang="en-US" smtClean="0"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18796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A9B5-B1FF-D846-A858-4788432FB32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a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62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958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MT"/>
              </a:defRPr>
            </a:lvl1pPr>
          </a:lstStyle>
          <a:p>
            <a:fld id="{86540DE9-A649-7141-91AE-B0E47F096250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1789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F7F7F">
                    <a:alpha val="50000"/>
                  </a:srgbClr>
                </a:solidFill>
                <a:latin typeface="Gill Sans MT"/>
              </a:defRPr>
            </a:lvl1pPr>
          </a:lstStyle>
          <a:p>
            <a:r>
              <a:rPr lang="en-US" dirty="0" smtClean="0"/>
              <a:t>Hawaii Seafood Council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MT"/>
              </a:defRPr>
            </a:lvl1pPr>
          </a:lstStyle>
          <a:p>
            <a:fld id="{2738A9B5-B1FF-D846-A858-4788432FB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31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91" r:id="rId6"/>
    <p:sldLayoutId id="2147483690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Gill Sans M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bg1">
              <a:lumMod val="75000"/>
              <a:lumOff val="25000"/>
            </a:schemeClr>
          </a:solidFill>
          <a:latin typeface="Gill Sans M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>
              <a:lumMod val="75000"/>
              <a:lumOff val="25000"/>
            </a:schemeClr>
          </a:solidFill>
          <a:latin typeface="Gill Sans M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75000"/>
              <a:lumOff val="25000"/>
            </a:schemeClr>
          </a:solidFill>
          <a:latin typeface="Gill Sans M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>
              <a:lumMod val="75000"/>
              <a:lumOff val="25000"/>
            </a:schemeClr>
          </a:solidFill>
          <a:latin typeface="Gill Sans M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bg1">
              <a:lumMod val="75000"/>
              <a:lumOff val="25000"/>
            </a:schemeClr>
          </a:solidFill>
          <a:latin typeface="Gill Sans M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i="1" dirty="0" smtClean="0">
                <a:latin typeface="Gill Sans MT" panose="020B0502020104020203" pitchFamily="34" charset="0"/>
              </a:rPr>
              <a:t>How are Hawaii Fisheries Managed?</a:t>
            </a:r>
            <a:r>
              <a:rPr lang="en-US" dirty="0" smtClean="0">
                <a:latin typeface="Gill Sans MT" panose="020B0502020104020203" pitchFamily="34" charset="0"/>
              </a:rPr>
              <a:t> 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Gill Sans MT" panose="020B0502020104020203" pitchFamily="34" charset="0"/>
              </a:rPr>
              <a:t>John Kaneko MS, DVM</a:t>
            </a:r>
          </a:p>
          <a:p>
            <a:pPr>
              <a:defRPr/>
            </a:pPr>
            <a:r>
              <a:rPr lang="en-US" dirty="0">
                <a:latin typeface="Gill Sans MT" panose="020B0502020104020203" pitchFamily="34" charset="0"/>
              </a:rPr>
              <a:t>Hawaii Seafood Council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r="-41913"/>
          <a:stretch/>
        </p:blipFill>
        <p:spPr/>
      </p:pic>
      <p:sp>
        <p:nvSpPr>
          <p:cNvPr id="8" name="Rectangle 7"/>
          <p:cNvSpPr/>
          <p:nvPr/>
        </p:nvSpPr>
        <p:spPr>
          <a:xfrm>
            <a:off x="7321322" y="6425294"/>
            <a:ext cx="1822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999999"/>
                </a:solidFill>
              </a:rPr>
              <a:t>Photo: John Kaneko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77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27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095322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0485" y="4923437"/>
            <a:ext cx="292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Management Council</a:t>
            </a:r>
          </a:p>
          <a:p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(WPRFMC)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2" y="4229886"/>
            <a:ext cx="731520" cy="73152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89484" y="3901615"/>
            <a:ext cx="1833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Field data, analysis, </a:t>
            </a:r>
            <a:b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and recommendations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311605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4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200197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4163" y="1554991"/>
            <a:ext cx="905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5550" y="2957182"/>
            <a:ext cx="1484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Other Stakeholders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80485" y="4923437"/>
            <a:ext cx="292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Management Council</a:t>
            </a:r>
          </a:p>
          <a:p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(WPRFMC)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2" y="4229886"/>
            <a:ext cx="731520" cy="7315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5" y="1669373"/>
            <a:ext cx="731520" cy="7315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8" y="3595296"/>
            <a:ext cx="731520" cy="7315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89037" y="5000142"/>
            <a:ext cx="16009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Advisory </a:t>
            </a:r>
            <a:b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Groups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889484" y="3901615"/>
            <a:ext cx="1833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Field data, analysis, </a:t>
            </a:r>
            <a:b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and recommendations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05550" y="3472329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57" y="5629929"/>
            <a:ext cx="731520" cy="73152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808724" y="5506436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3390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4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200197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4163" y="1554991"/>
            <a:ext cx="905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5550" y="2957182"/>
            <a:ext cx="1484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Other Stakeholders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80485" y="4923437"/>
            <a:ext cx="292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Management Council</a:t>
            </a:r>
          </a:p>
          <a:p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(WPRFMC)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2" y="4229886"/>
            <a:ext cx="731520" cy="7315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5" y="1669373"/>
            <a:ext cx="731520" cy="7315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8" y="3595296"/>
            <a:ext cx="731520" cy="7315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34" y="5989677"/>
            <a:ext cx="731520" cy="73152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89037" y="5000142"/>
            <a:ext cx="16009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Advisory </a:t>
            </a:r>
            <a:b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Groups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889484" y="3901615"/>
            <a:ext cx="1833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Field data, analysis, </a:t>
            </a:r>
            <a:b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and recommendations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05550" y="3472329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57" y="5629929"/>
            <a:ext cx="731520" cy="7315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808724" y="5506436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680485" y="5658367"/>
            <a:ext cx="2276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Gill Sans MT" panose="020B0502020104020203" pitchFamily="34" charset="0"/>
                <a:cs typeface="Gill Sans MT"/>
              </a:rPr>
              <a:t>Fishery Management Plans (FMP’s) and Amendments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280586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7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200197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24163" y="1554991"/>
            <a:ext cx="905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5550" y="2957182"/>
            <a:ext cx="1484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Other Stakeholders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80485" y="4923437"/>
            <a:ext cx="292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Management Council</a:t>
            </a:r>
          </a:p>
          <a:p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(WPRFMC)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2" y="4229886"/>
            <a:ext cx="731520" cy="7315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5" y="1669373"/>
            <a:ext cx="731520" cy="7315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8" y="3595296"/>
            <a:ext cx="731520" cy="73152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34" y="5989677"/>
            <a:ext cx="731520" cy="73152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789037" y="5000142"/>
            <a:ext cx="16009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Advisory </a:t>
            </a:r>
            <a:b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Groups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89484" y="3901615"/>
            <a:ext cx="1833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Field data, analysis, </a:t>
            </a:r>
            <a:b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and recommendations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605550" y="3472329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57" y="5629929"/>
            <a:ext cx="731520" cy="731520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1808724" y="5506436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680485" y="5658367"/>
            <a:ext cx="2276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3B901"/>
                </a:solidFill>
                <a:latin typeface="Gill Sans MT" panose="020B0502020104020203" pitchFamily="34" charset="0"/>
                <a:cs typeface="Gill Sans MT"/>
              </a:rPr>
              <a:t>Fishery Management Plans (FMP’s) and Amendments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18" y="3441503"/>
            <a:ext cx="731520" cy="73152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476229" y="2624402"/>
            <a:ext cx="2035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Regulators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4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Headquarters, 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76229" y="3329625"/>
            <a:ext cx="1551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195917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4163" y="1554991"/>
            <a:ext cx="905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550" y="2957182"/>
            <a:ext cx="1484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Other Stakeholders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0485" y="4923437"/>
            <a:ext cx="292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Management Council</a:t>
            </a:r>
          </a:p>
          <a:p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(WPRFMC)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84147" y="1017051"/>
            <a:ext cx="2261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Regulation Enforcers</a:t>
            </a:r>
          </a:p>
          <a:p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Coast Guard)</a:t>
            </a:r>
            <a:endParaRPr lang="en-US" sz="1400" dirty="0">
              <a:solidFill>
                <a:schemeClr val="bg1">
                  <a:lumMod val="50000"/>
                  <a:lumOff val="50000"/>
                </a:schemeClr>
              </a:solidFill>
              <a:latin typeface="Gill Sans MT" panose="020B0502020104020203" pitchFamily="34" charset="0"/>
              <a:cs typeface="Gill Sans M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2" y="4229886"/>
            <a:ext cx="731520" cy="7315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5" y="1669373"/>
            <a:ext cx="731520" cy="7315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8" y="3595296"/>
            <a:ext cx="731520" cy="731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34" y="5989677"/>
            <a:ext cx="731520" cy="73152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399825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215529" y="6370918"/>
            <a:ext cx="2471270" cy="457200"/>
          </a:xfrm>
        </p:spPr>
        <p:txBody>
          <a:bodyPr/>
          <a:lstStyle/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89037" y="5000142"/>
            <a:ext cx="16009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Advisory </a:t>
            </a:r>
            <a:b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Groups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889484" y="3901615"/>
            <a:ext cx="1833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Field data, analysis, </a:t>
            </a:r>
            <a:b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and recommendations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05550" y="3472329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57" y="5629929"/>
            <a:ext cx="731520" cy="7315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08724" y="5506436"/>
            <a:ext cx="99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C9900"/>
                </a:solidFill>
                <a:latin typeface="Gill Sans MT" panose="020B0502020104020203" pitchFamily="34" charset="0"/>
                <a:cs typeface="Gill Sans MT"/>
              </a:rPr>
              <a:t>Concerns</a:t>
            </a:r>
          </a:p>
        </p:txBody>
      </p:sp>
      <p:sp>
        <p:nvSpPr>
          <p:cNvPr id="4" name="Rectangle 3"/>
          <p:cNvSpPr/>
          <p:nvPr/>
        </p:nvSpPr>
        <p:spPr>
          <a:xfrm>
            <a:off x="4680485" y="5658367"/>
            <a:ext cx="2276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Gill Sans MT" panose="020B0502020104020203" pitchFamily="34" charset="0"/>
                <a:cs typeface="Gill Sans MT"/>
              </a:rPr>
              <a:t>Fishery Management Plans (FMP’s) and Amendments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18" y="1807495"/>
            <a:ext cx="731520" cy="73152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484147" y="1491354"/>
            <a:ext cx="2063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Fishing, vessel safety, and 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environmental regulations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18" y="3441503"/>
            <a:ext cx="731520" cy="73152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476229" y="2624402"/>
            <a:ext cx="2035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Fishery Regulators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4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Headquarters, 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476229" y="3329625"/>
            <a:ext cx="1551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</p:txBody>
      </p:sp>
    </p:spTree>
    <p:extLst>
      <p:ext uri="{BB962C8B-B14F-4D97-AF65-F5344CB8AC3E}">
        <p14:creationId xmlns:p14="http://schemas.microsoft.com/office/powerpoint/2010/main" val="163182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FISHERY and seafood regulation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000" dirty="0" smtClean="0"/>
              <a:t>NOAA manages fishing. FDA and the Hawaii Dept</a:t>
            </a:r>
            <a:r>
              <a:rPr lang="en-US" sz="2000" dirty="0"/>
              <a:t>.</a:t>
            </a:r>
            <a:r>
              <a:rPr lang="en-US" sz="2000" dirty="0" smtClean="0"/>
              <a:t> of Health manage seafood safety and sanitation.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John Kaneko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7" t="135" r="20765" b="-135"/>
          <a:stretch/>
        </p:blipFill>
        <p:spPr/>
      </p:pic>
    </p:spTree>
    <p:extLst>
      <p:ext uri="{BB962C8B-B14F-4D97-AF65-F5344CB8AC3E}">
        <p14:creationId xmlns:p14="http://schemas.microsoft.com/office/powerpoint/2010/main" val="414720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334638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9158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217906" cy="365125"/>
          </a:xfr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>
                <a:latin typeface="Gill Sans MT" panose="020B0502020104020203" pitchFamily="34" charset="0"/>
              </a:rPr>
              <a:t>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13560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" y="0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24893"/>
            <a:ext cx="2276272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315480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147003" cy="365125"/>
          </a:xfr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Seafood Council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John Kaneko and Yvette Jensen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5748" y="837822"/>
            <a:ext cx="2018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Fishery Management</a:t>
            </a:r>
            <a:endParaRPr lang="en-US" sz="1600" dirty="0">
              <a:solidFill>
                <a:srgbClr val="7F7F7F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Fishery 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and others)</a:t>
            </a:r>
          </a:p>
          <a:p>
            <a:r>
              <a:rPr lang="en-US" sz="1400" dirty="0">
                <a:solidFill>
                  <a:srgbClr val="93B901"/>
                </a:solidFill>
                <a:latin typeface="Gill Sans MT" panose="020B0502020104020203" pitchFamily="34" charset="0"/>
                <a:cs typeface="Gill Sans MT"/>
              </a:rPr>
              <a:t>Fishery Management Council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WPRFMC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Headquarters,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) </a:t>
            </a:r>
            <a:endParaRPr lang="en-US" sz="1400" dirty="0">
              <a:solidFill>
                <a:srgbClr val="99CC33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30227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HOW ARE HAWAII </a:t>
            </a:r>
            <a:r>
              <a:rPr lang="en-US" dirty="0" err="1" smtClean="0">
                <a:latin typeface="Gill Sans MT" panose="020B0502020104020203" pitchFamily="34" charset="0"/>
              </a:rPr>
              <a:t>FisherIES</a:t>
            </a:r>
            <a:r>
              <a:rPr lang="en-US" dirty="0" smtClean="0">
                <a:latin typeface="Gill Sans MT" panose="020B0502020104020203" pitchFamily="34" charset="0"/>
              </a:rPr>
              <a:t> MANAGED? 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Fishery Management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Gill Sans MT" panose="020B0502020104020203" pitchFamily="34" charset="0"/>
              </a:rPr>
              <a:t>Sustainable wild seafood comes from responsible fisheries that are managed for sustainability.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Understanding how fisheries are managed is key to evaluating the sustainability of fisheries and the seafood they produce.</a:t>
            </a:r>
          </a:p>
          <a:p>
            <a:pPr marL="0" indent="0">
              <a:buNone/>
            </a:pPr>
            <a:endParaRPr lang="en-US" dirty="0" smtClean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Gill Sans MT" panose="020B0502020104020203" pitchFamily="34" charset="0"/>
              </a:rPr>
              <a:t>Fisheries Management and therefore sustainability requires a Continual Improvement Process. </a:t>
            </a: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9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217906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04203" y="837822"/>
            <a:ext cx="19957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Other Regulations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fishing industry and the environment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USCG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Fishing Vessel Safety and Environmental Regulations)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748" y="837822"/>
            <a:ext cx="2018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Fishery Management</a:t>
            </a:r>
            <a:endParaRPr lang="en-US" sz="1600" dirty="0">
              <a:solidFill>
                <a:srgbClr val="7F7F7F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Fishery 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and others)</a:t>
            </a:r>
          </a:p>
          <a:p>
            <a:r>
              <a:rPr lang="en-US" sz="1400" dirty="0">
                <a:solidFill>
                  <a:srgbClr val="93B901"/>
                </a:solidFill>
                <a:latin typeface="Gill Sans MT" panose="020B0502020104020203" pitchFamily="34" charset="0"/>
                <a:cs typeface="Gill Sans MT"/>
              </a:rPr>
              <a:t>Fishery Management Council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WPRFMC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Headquarters,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) </a:t>
            </a:r>
            <a:endParaRPr lang="en-US" sz="1400" dirty="0">
              <a:solidFill>
                <a:srgbClr val="99CC33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32879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256817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4203" y="837822"/>
            <a:ext cx="19957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Other Regulations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fishing industry and the environment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USCG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Fishing Vessel Safety and Environmental Regulations)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748" y="837822"/>
            <a:ext cx="2018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Fishery Management</a:t>
            </a:r>
            <a:endParaRPr lang="en-US" sz="1600" dirty="0">
              <a:solidFill>
                <a:srgbClr val="7F7F7F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Fishery 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and others)</a:t>
            </a:r>
          </a:p>
          <a:p>
            <a:r>
              <a:rPr lang="en-US" sz="1400" dirty="0">
                <a:solidFill>
                  <a:srgbClr val="93B901"/>
                </a:solidFill>
                <a:latin typeface="Gill Sans MT" panose="020B0502020104020203" pitchFamily="34" charset="0"/>
                <a:cs typeface="Gill Sans MT"/>
              </a:rPr>
              <a:t>Fishery Management Council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WPRFMC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Headquarters,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) </a:t>
            </a:r>
            <a:endParaRPr lang="en-US" sz="1400" dirty="0">
              <a:solidFill>
                <a:srgbClr val="99CC33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9979" y="837822"/>
            <a:ext cx="20184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008000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seafood wholesalers and processors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US-FDA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Seafood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HACCP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and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GMP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regulations)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41843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147003" cy="365125"/>
          </a:xfr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>
                <a:latin typeface="Gill Sans MT" panose="020B0502020104020203" pitchFamily="34" charset="0"/>
              </a:rPr>
              <a:t>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04203" y="837822"/>
            <a:ext cx="19957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Other Regulations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fishing industry and the environment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USCG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Fishing Vessel Safety and Environmental Regulations)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5748" y="837822"/>
            <a:ext cx="2018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Fishery Management</a:t>
            </a:r>
            <a:endParaRPr lang="en-US" sz="1600" dirty="0">
              <a:solidFill>
                <a:srgbClr val="7F7F7F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Fishery 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and others)</a:t>
            </a:r>
          </a:p>
          <a:p>
            <a:r>
              <a:rPr lang="en-US" sz="1400" dirty="0">
                <a:solidFill>
                  <a:srgbClr val="99CC33"/>
                </a:solidFill>
                <a:latin typeface="Gill Sans MT" panose="020B0502020104020203" pitchFamily="34" charset="0"/>
                <a:cs typeface="Gill Sans MT"/>
              </a:rPr>
              <a:t>Fishery Management Council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WPRFMC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Headquarters,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) </a:t>
            </a:r>
            <a:endParaRPr lang="en-US" sz="1400" dirty="0">
              <a:solidFill>
                <a:srgbClr val="99CC33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9979" y="837822"/>
            <a:ext cx="20184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008000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seafood wholesalers and processors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US-FDA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Seafood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HACCP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and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GMP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regulations)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18435" y="837822"/>
            <a:ext cx="1995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008000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seafood retailers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(State Health Regulations)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28244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9"/>
            <a:ext cx="9127097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and Seafood Regulation in Hawaii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147004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04203" y="837822"/>
            <a:ext cx="19957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Other Regulations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fishing industry and the environment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USCG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Fishing Vessel Safety and Environmental Regulations)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748" y="837822"/>
            <a:ext cx="2018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Gill Sans MT" panose="020B0502020104020203" pitchFamily="34" charset="0"/>
                <a:cs typeface="Gill Sans MT"/>
              </a:rPr>
              <a:t>Fishery Management</a:t>
            </a:r>
            <a:endParaRPr lang="en-US" sz="1600" dirty="0">
              <a:solidFill>
                <a:srgbClr val="7F7F7F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Gill Sans MT" panose="020B0502020104020203" pitchFamily="34" charset="0"/>
                <a:cs typeface="Gill Sans MT"/>
              </a:rPr>
              <a:t>Fishery 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and others)</a:t>
            </a:r>
          </a:p>
          <a:p>
            <a:r>
              <a:rPr lang="en-US" sz="1400" dirty="0">
                <a:solidFill>
                  <a:srgbClr val="93B901"/>
                </a:solidFill>
                <a:latin typeface="Gill Sans MT" panose="020B0502020104020203" pitchFamily="34" charset="0"/>
                <a:cs typeface="Gill Sans MT"/>
              </a:rPr>
              <a:t>Fishery Management Council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WPRFMC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)</a:t>
            </a: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Fishery Regulations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Headquarters,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NOAA-PIRO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) </a:t>
            </a:r>
            <a:endParaRPr lang="en-US" sz="1400" dirty="0">
              <a:solidFill>
                <a:srgbClr val="99CC33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979" y="837822"/>
            <a:ext cx="20184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008000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seafood wholesalers and processors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US-FDA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Seafood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HACCP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and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GMP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 regulations)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8435" y="837822"/>
            <a:ext cx="1995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008000"/>
              </a:solidFill>
              <a:latin typeface="Gill Sans MT" panose="020B0502020104020203" pitchFamily="34" charset="0"/>
              <a:cs typeface="Gill Sans MT"/>
            </a:endParaRPr>
          </a:p>
          <a:p>
            <a:r>
              <a:rPr lang="en-US" sz="1400" dirty="0">
                <a:solidFill>
                  <a:srgbClr val="008000"/>
                </a:solidFill>
                <a:latin typeface="Gill Sans MT" panose="020B0502020104020203" pitchFamily="34" charset="0"/>
                <a:cs typeface="Gill Sans MT"/>
              </a:rPr>
              <a:t>For seafood retailers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(State Health Regulations)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748" y="5135767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Environmental 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NGO</a:t>
            </a: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May take legal action against regulators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18435" y="5135767"/>
            <a:ext cx="1995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Environmental 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NGO</a:t>
            </a: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s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Persuade retailers and consumers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748" y="3344012"/>
            <a:ext cx="228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Fishery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(Well-managed Fish Stock and Ecosystem, and </a:t>
            </a:r>
            <a:r>
              <a:rPr lang="en-US" sz="12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HI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 Longline Fishing Industry)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8435" y="3344012"/>
            <a:ext cx="181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Consumption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(Retailers and Consumers)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9979" y="3344012"/>
            <a:ext cx="20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Gill Sans MT"/>
              </a:rPr>
              <a:t>Fish Distribution</a:t>
            </a:r>
          </a:p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(Honolulu Fish Auction, Wholesalers)</a:t>
            </a: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4200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CONCLUSION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Fishery Management 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Gill Sans MT" panose="020B0502020104020203" pitchFamily="34" charset="0"/>
              </a:rPr>
              <a:t>Sustainability in Fisheries is the result of an on-going management process that is adaptive and based on sound science.  </a:t>
            </a: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Gill Sans MT" panose="020B0502020104020203" pitchFamily="34" charset="0"/>
              </a:rPr>
              <a:t>Hawaii’s fisheries in federal waters are managed under a Continual Improvement Process.  </a:t>
            </a:r>
            <a:endParaRPr lang="en-US" dirty="0">
              <a:solidFill>
                <a:srgbClr val="00A5D9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Source:  Kaneko, J.J. and P. K. Bartram, 2014. Keeping Hawaii Seafood Sustainable second edition. Prepared for NOAA Award No. NA10NMF4520344</a:t>
            </a:r>
            <a:r>
              <a:rPr lang="en-US" dirty="0"/>
              <a:t>. </a:t>
            </a:r>
            <a:r>
              <a:rPr lang="en-US" dirty="0" smtClean="0"/>
              <a:t> Available </a:t>
            </a:r>
            <a:r>
              <a:rPr lang="en-US" dirty="0"/>
              <a:t>at www.hawaii-seafood.org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5" r="12"/>
          <a:stretch/>
        </p:blipFill>
        <p:spPr>
          <a:xfrm>
            <a:off x="533400" y="2057400"/>
            <a:ext cx="2286000" cy="29718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25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773116" y="0"/>
            <a:ext cx="3472925" cy="6858000"/>
          </a:xfrm>
        </p:spPr>
        <p:txBody>
          <a:bodyPr/>
          <a:lstStyle/>
          <a:p>
            <a:r>
              <a:rPr lang="en-US" i="1" dirty="0">
                <a:latin typeface="Gill Sans MT" panose="020B0502020104020203" pitchFamily="34" charset="0"/>
              </a:rPr>
              <a:t>How are Hawaii Fisheries Managed?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endParaRPr lang="en-US" sz="2900" i="1" dirty="0">
              <a:latin typeface="Gill Sans MT" panose="020B0502020104020203" pitchFamily="34" charset="0"/>
            </a:endParaRPr>
          </a:p>
        </p:txBody>
      </p:sp>
      <p:pic>
        <p:nvPicPr>
          <p:cNvPr id="8" name="Picture Placeholder 7" descr="Hawaii Seafood Org [Converted].png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955" b="-138955"/>
          <a:stretch>
            <a:fillRect/>
          </a:stretch>
        </p:blipFill>
        <p:spPr>
          <a:xfrm>
            <a:off x="5188779" y="5815013"/>
            <a:ext cx="2641600" cy="1042987"/>
          </a:xfrm>
        </p:spPr>
      </p:pic>
      <p:sp>
        <p:nvSpPr>
          <p:cNvPr id="10" name="Rectangle 9"/>
          <p:cNvSpPr/>
          <p:nvPr/>
        </p:nvSpPr>
        <p:spPr>
          <a:xfrm>
            <a:off x="135802" y="6519446"/>
            <a:ext cx="1822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Photo: John Kaneko</a:t>
            </a:r>
            <a:endParaRPr lang="en-US" sz="16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latin typeface="Gill Sans MT" panose="020B0502020104020203" pitchFamily="34" charset="0"/>
              </a:rPr>
              <a:t>Written by John Kaneko MS, DVM, Hawaii Seafood Council, Honolulu, </a:t>
            </a:r>
            <a:r>
              <a:rPr lang="en-US" altLang="en-US" dirty="0" smtClean="0">
                <a:latin typeface="Gill Sans MT" panose="020B0502020104020203" pitchFamily="34" charset="0"/>
              </a:rPr>
              <a:t>Hawaii </a:t>
            </a:r>
          </a:p>
          <a:p>
            <a:r>
              <a:rPr lang="en-US" altLang="en-US" dirty="0" smtClean="0">
                <a:latin typeface="Gill Sans MT" panose="020B0502020104020203" pitchFamily="34" charset="0"/>
              </a:rPr>
              <a:t>July 2015</a:t>
            </a:r>
            <a:endParaRPr lang="en-US" altLang="en-US" dirty="0">
              <a:latin typeface="Gill Sans MT" panose="020B0502020104020203" pitchFamily="34" charset="0"/>
            </a:endParaRPr>
          </a:p>
          <a:p>
            <a:endParaRPr lang="en-US" altLang="en-US" dirty="0">
              <a:latin typeface="Gill Sans MT" panose="020B0502020104020203" pitchFamily="34" charset="0"/>
            </a:endParaRPr>
          </a:p>
          <a:p>
            <a:r>
              <a:rPr lang="en-US" altLang="en-US" dirty="0">
                <a:latin typeface="Gill Sans MT" panose="020B0502020104020203" pitchFamily="34" charset="0"/>
              </a:rPr>
              <a:t>With support from the </a:t>
            </a:r>
            <a:br>
              <a:rPr lang="en-US" altLang="en-US" dirty="0">
                <a:latin typeface="Gill Sans MT" panose="020B0502020104020203" pitchFamily="34" charset="0"/>
              </a:rPr>
            </a:br>
            <a:r>
              <a:rPr lang="en-US" altLang="en-US" dirty="0">
                <a:latin typeface="Gill Sans MT" panose="020B0502020104020203" pitchFamily="34" charset="0"/>
              </a:rPr>
              <a:t>Harold K.L Castle </a:t>
            </a:r>
            <a:r>
              <a:rPr lang="en-US" altLang="en-US" dirty="0" smtClean="0">
                <a:latin typeface="Gill Sans MT" panose="020B0502020104020203" pitchFamily="34" charset="0"/>
              </a:rPr>
              <a:t>Foundation</a:t>
            </a:r>
            <a:endParaRPr lang="en-US" altLang="en-US" dirty="0">
              <a:latin typeface="Gill Sans MT" panose="020B0502020104020203" pitchFamily="34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4622800"/>
            <a:ext cx="129381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4740275"/>
            <a:ext cx="15748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6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HOW ARE </a:t>
            </a:r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 err="1" smtClean="0">
                <a:latin typeface="Gill Sans MT" panose="020B0502020104020203" pitchFamily="34" charset="0"/>
              </a:rPr>
              <a:t>FisherIES</a:t>
            </a:r>
            <a:r>
              <a:rPr lang="en-US" dirty="0" smtClean="0">
                <a:latin typeface="Gill Sans MT" panose="020B0502020104020203" pitchFamily="34" charset="0"/>
              </a:rPr>
              <a:t> </a:t>
            </a:r>
            <a:r>
              <a:rPr lang="en-US" dirty="0">
                <a:latin typeface="Gill Sans MT" panose="020B0502020104020203" pitchFamily="34" charset="0"/>
              </a:rPr>
              <a:t>MANAGED?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100" dirty="0"/>
              <a:t>Comparison of Federal and State Fishery Management Process in Hawaii	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9"/>
            <p:extLst>
              <p:ext uri="{D42A27DB-BD31-4B8C-83A1-F6EECF244321}">
                <p14:modId xmlns:p14="http://schemas.microsoft.com/office/powerpoint/2010/main" val="2216790256"/>
              </p:ext>
            </p:extLst>
          </p:nvPr>
        </p:nvGraphicFramePr>
        <p:xfrm>
          <a:off x="450850" y="1568450"/>
          <a:ext cx="8229975" cy="4206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265"/>
                <a:gridCol w="3630439"/>
                <a:gridCol w="2660271"/>
              </a:tblGrid>
              <a:tr h="810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Federal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of Hawaii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10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Primary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Agencies?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NOAA Fisheries (Pacific Islands Region) and Western Pacific Regional Fishery Management Council (WPRFMC)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Department of Land and Natural Resources, Division of Aquatic Resources (DLNR/DAR)</a:t>
                      </a:r>
                    </a:p>
                  </a:txBody>
                  <a:tcPr marL="68580" marR="68580" marT="0" marB="0"/>
                </a:tc>
              </a:tr>
              <a:tr h="810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Jurisdiction?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Fishing outside of state waters from 3-200 nm within US EEZ.  Beyond 200 nm, Hawaii vessels comply with federal &amp; international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regulations under 2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Regional Fishery Management Organizations (WCPFC &amp; IATTC)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Fishing within state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marine waters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from shoreline out to 3 nm.</a:t>
                      </a:r>
                    </a:p>
                  </a:txBody>
                  <a:tcPr marL="68580" marR="68580" marT="0" marB="0"/>
                </a:tc>
              </a:tr>
              <a:tr h="5601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Overarching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Mandate?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Magnuson Stevens Fishery Conservation and Management Act (MSA)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Description of role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included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constitution.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10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Fishery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Council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Yes. Eight Regional Councils established by MSA cover all US marine fisheries.  WPRFMC manages fisheries in Hawaii, American Samoa, Guam and Northern Mariana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Islands.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7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" y="956718"/>
            <a:ext cx="9138752" cy="59012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Management of Hawaii’s Pelagic Fisheries in the Pacific Ocean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71958" y="1451228"/>
            <a:ext cx="2368603" cy="2066552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8855" y="3065020"/>
            <a:ext cx="2316683" cy="338554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8000"/>
                </a:solidFill>
                <a:latin typeface="Gill Sans MT"/>
                <a:cs typeface="Gill Sans MT"/>
              </a:rPr>
              <a:t>Range of Hawaii fleet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38855" y="2023051"/>
            <a:ext cx="2316683" cy="58477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/>
                </a:solidFill>
                <a:latin typeface="Gill Sans MT"/>
                <a:cs typeface="Gill Sans MT"/>
              </a:rPr>
              <a:t>Nearshore Exclusion Zone (50-75nm)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8855" y="2659603"/>
            <a:ext cx="2336221" cy="338554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cs typeface="Gill Sans MT"/>
              </a:rPr>
              <a:t>EEZ Zone Around Hawaii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7272" y="4701723"/>
            <a:ext cx="1579208" cy="369332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latin typeface="Gill Sans MT"/>
                <a:cs typeface="Gill Sans MT"/>
              </a:rPr>
              <a:t>IATTC ZONE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9965" y="4701723"/>
            <a:ext cx="1677162" cy="369332"/>
          </a:xfrm>
          <a:prstGeom prst="rect">
            <a:avLst/>
          </a:prstGeom>
          <a:solidFill>
            <a:srgbClr val="004680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Gill Sans MT"/>
                <a:cs typeface="Gill Sans MT"/>
              </a:rPr>
              <a:t>WCPFC ZONE</a:t>
            </a:r>
          </a:p>
        </p:txBody>
      </p:sp>
      <p:cxnSp>
        <p:nvCxnSpPr>
          <p:cNvPr id="17" name="Straight Connector 16"/>
          <p:cNvCxnSpPr>
            <a:stCxn id="10" idx="1"/>
          </p:cNvCxnSpPr>
          <p:nvPr/>
        </p:nvCxnSpPr>
        <p:spPr>
          <a:xfrm flipH="1">
            <a:off x="5572167" y="2828880"/>
            <a:ext cx="766688" cy="9699"/>
          </a:xfrm>
          <a:prstGeom prst="line">
            <a:avLst/>
          </a:prstGeom>
          <a:ln>
            <a:solidFill>
              <a:schemeClr val="bg1">
                <a:lumMod val="75000"/>
                <a:lumOff val="25000"/>
                <a:alpha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1"/>
          </p:cNvCxnSpPr>
          <p:nvPr/>
        </p:nvCxnSpPr>
        <p:spPr>
          <a:xfrm flipH="1">
            <a:off x="6140451" y="3234297"/>
            <a:ext cx="198404" cy="227"/>
          </a:xfrm>
          <a:prstGeom prst="line">
            <a:avLst/>
          </a:prstGeom>
          <a:ln>
            <a:solidFill>
              <a:srgbClr val="FF8000">
                <a:alpha val="9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709920" y="3850640"/>
            <a:ext cx="975360" cy="2753360"/>
          </a:xfrm>
          <a:prstGeom prst="rect">
            <a:avLst/>
          </a:prstGeom>
          <a:pattFill prst="dkDnDiag">
            <a:fgClr>
              <a:schemeClr val="bg2">
                <a:lumMod val="60000"/>
                <a:lumOff val="40000"/>
              </a:schemeClr>
            </a:fgClr>
            <a:bgClr>
              <a:schemeClr val="tx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19095" y="3869630"/>
            <a:ext cx="9560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4680"/>
                </a:solidFill>
                <a:latin typeface="Gill Sans MT"/>
                <a:cs typeface="Gill Sans MT"/>
              </a:rPr>
              <a:t>SHARED IATTC AND WCPFC ZONE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988206" y="2452871"/>
            <a:ext cx="1350650" cy="12964"/>
          </a:xfrm>
          <a:prstGeom prst="line">
            <a:avLst/>
          </a:prstGeom>
          <a:ln>
            <a:solidFill>
              <a:schemeClr val="tx1">
                <a:alpha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2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Hawaii Seafood Council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HOW </a:t>
            </a:r>
            <a:r>
              <a:rPr lang="en-US" dirty="0" smtClean="0">
                <a:latin typeface="Gill Sans MT" panose="020B0502020104020203" pitchFamily="34" charset="0"/>
              </a:rPr>
              <a:t>ARE HAWAII </a:t>
            </a:r>
            <a:r>
              <a:rPr lang="en-US" dirty="0" err="1">
                <a:latin typeface="Gill Sans MT" panose="020B0502020104020203" pitchFamily="34" charset="0"/>
              </a:rPr>
              <a:t>FisherIES</a:t>
            </a:r>
            <a:r>
              <a:rPr lang="en-US" dirty="0">
                <a:latin typeface="Gill Sans MT" panose="020B0502020104020203" pitchFamily="34" charset="0"/>
              </a:rPr>
              <a:t> MANAGED?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100" dirty="0"/>
              <a:t>Comparison of Federal and State Fishery Management Process in </a:t>
            </a:r>
            <a:r>
              <a:rPr lang="en-US" sz="2100" dirty="0" smtClean="0"/>
              <a:t>Hawaii cont’d</a:t>
            </a:r>
            <a:r>
              <a:rPr lang="en-US" sz="2100" dirty="0"/>
              <a:t>	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9"/>
            <p:extLst>
              <p:ext uri="{D42A27DB-BD31-4B8C-83A1-F6EECF244321}">
                <p14:modId xmlns:p14="http://schemas.microsoft.com/office/powerpoint/2010/main" val="1857059249"/>
              </p:ext>
            </p:extLst>
          </p:nvPr>
        </p:nvGraphicFramePr>
        <p:xfrm>
          <a:off x="450850" y="1568450"/>
          <a:ext cx="8229975" cy="3977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607"/>
                <a:gridCol w="3766242"/>
                <a:gridCol w="2805126"/>
              </a:tblGrid>
              <a:tr h="810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Federal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of Hawaii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10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Fishery Management Plan?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Fishery Management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Plans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(FMP)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required by MSA.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FMP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 a “living” document detailing the fishery and existing and proposed management actions vetted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through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Council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rocess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</a:p>
                  </a:txBody>
                  <a:tcPr marL="68580" marR="68580" marT="0" marB="0"/>
                </a:tc>
              </a:tr>
              <a:tr h="810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are regulations established?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Council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rocess continually maintains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 amends the FMP in response to new science and changes in the fishery. Scientific and diverse stakeholder input is mandated to inform the Council in a public process. Proposed regulations are reviewed by NOAA and approved by the US Secretary of Commerce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 This makes continual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improvements in adaptive fishery management a requirement.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There are 2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ways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The </a:t>
                      </a:r>
                      <a:r>
                        <a:rPr lang="en-US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Administrative Rules process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allows DLNR to create, vet and propose new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regulations to be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reviewed and adopted by the Lt. Governor.  The </a:t>
                      </a:r>
                      <a:r>
                        <a:rPr lang="en-US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Legislative process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allows new regulations to be proposed, vetted and adopted by the State House and Senate and signed by the Governor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This pathway does not require DLNR input.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HOW ARE </a:t>
            </a:r>
            <a:r>
              <a:rPr lang="en-US" dirty="0" smtClean="0">
                <a:latin typeface="Gill Sans MT" panose="020B0502020104020203" pitchFamily="34" charset="0"/>
              </a:rPr>
              <a:t>Hawaii </a:t>
            </a:r>
            <a:r>
              <a:rPr lang="en-US" dirty="0" err="1" smtClean="0">
                <a:latin typeface="Gill Sans MT" panose="020B0502020104020203" pitchFamily="34" charset="0"/>
              </a:rPr>
              <a:t>FisherIES</a:t>
            </a:r>
            <a:r>
              <a:rPr lang="en-US" dirty="0" smtClean="0">
                <a:latin typeface="Gill Sans MT" panose="020B0502020104020203" pitchFamily="34" charset="0"/>
              </a:rPr>
              <a:t> </a:t>
            </a:r>
            <a:r>
              <a:rPr lang="en-US" dirty="0">
                <a:latin typeface="Gill Sans MT" panose="020B0502020104020203" pitchFamily="34" charset="0"/>
              </a:rPr>
              <a:t>MANAGED?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Ideal Fishery Management System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Fishery Management Plan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Established Reference </a:t>
            </a:r>
            <a:r>
              <a:rPr lang="en-US" dirty="0">
                <a:latin typeface="Gill Sans MT" panose="020B0502020104020203" pitchFamily="34" charset="0"/>
              </a:rPr>
              <a:t>P</a:t>
            </a:r>
            <a:r>
              <a:rPr lang="en-US" dirty="0" smtClean="0">
                <a:latin typeface="Gill Sans MT" panose="020B0502020104020203" pitchFamily="34" charset="0"/>
              </a:rPr>
              <a:t>oints for sustainable catch limits and stock level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Receives regular Scientific Advice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Effective Monitoring and Control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Responsive Corrective Management Actions</a:t>
            </a:r>
          </a:p>
          <a:p>
            <a:r>
              <a:rPr lang="en-US" dirty="0">
                <a:latin typeface="Gill Sans MT" panose="020B0502020104020203" pitchFamily="34" charset="0"/>
              </a:rPr>
              <a:t>Destructive Fishing Methods not used</a:t>
            </a:r>
          </a:p>
          <a:p>
            <a:r>
              <a:rPr lang="en-US" dirty="0">
                <a:latin typeface="Gill Sans MT" panose="020B0502020104020203" pitchFamily="34" charset="0"/>
              </a:rPr>
              <a:t>Discards (</a:t>
            </a:r>
            <a:r>
              <a:rPr lang="en-US" dirty="0" err="1">
                <a:latin typeface="Gill Sans MT" panose="020B0502020104020203" pitchFamily="34" charset="0"/>
              </a:rPr>
              <a:t>bycatch</a:t>
            </a:r>
            <a:r>
              <a:rPr lang="en-US" dirty="0">
                <a:latin typeface="Gill Sans MT" panose="020B0502020104020203" pitchFamily="34" charset="0"/>
              </a:rPr>
              <a:t>) minimized</a:t>
            </a:r>
          </a:p>
          <a:p>
            <a:r>
              <a:rPr lang="en-US" dirty="0">
                <a:latin typeface="Gill Sans MT" panose="020B0502020104020203" pitchFamily="34" charset="0"/>
              </a:rPr>
              <a:t>Ecosystem issues </a:t>
            </a:r>
            <a:r>
              <a:rPr lang="en-US" dirty="0" smtClean="0">
                <a:latin typeface="Gill Sans MT" panose="020B0502020104020203" pitchFamily="34" charset="0"/>
              </a:rPr>
              <a:t>addressed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Continuous </a:t>
            </a:r>
            <a:r>
              <a:rPr lang="en-US" dirty="0">
                <a:latin typeface="Gill Sans MT" panose="020B0502020104020203" pitchFamily="34" charset="0"/>
              </a:rPr>
              <a:t>I</a:t>
            </a:r>
            <a:r>
              <a:rPr lang="en-US" dirty="0" smtClean="0">
                <a:latin typeface="Gill Sans MT" panose="020B0502020104020203" pitchFamily="34" charset="0"/>
              </a:rPr>
              <a:t>mprovement </a:t>
            </a:r>
            <a:r>
              <a:rPr lang="en-US" dirty="0">
                <a:latin typeface="Gill Sans MT" panose="020B0502020104020203" pitchFamily="34" charset="0"/>
              </a:rPr>
              <a:t>P</a:t>
            </a:r>
            <a:r>
              <a:rPr lang="en-US" dirty="0" smtClean="0">
                <a:latin typeface="Gill Sans MT" panose="020B0502020104020203" pitchFamily="34" charset="0"/>
              </a:rPr>
              <a:t>rocess imbedded</a:t>
            </a: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Gill Sans MT" panose="020B0502020104020203" pitchFamily="34" charset="0"/>
              </a:rPr>
              <a:t>FeDERAL</a:t>
            </a:r>
            <a:r>
              <a:rPr lang="en-US" dirty="0" smtClean="0">
                <a:latin typeface="Gill Sans MT" panose="020B0502020104020203" pitchFamily="34" charset="0"/>
              </a:rPr>
              <a:t> FISHERY MANAGEMENT Of Hawaii Fisheries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MT" panose="020B0502020104020203" pitchFamily="34" charset="0"/>
              </a:rPr>
              <a:t>Hawaii Seafood Council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NOAA and the Fishery Council Process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John Kaneko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7" r="17777"/>
          <a:stretch/>
        </p:blipFill>
        <p:spPr/>
      </p:pic>
    </p:spTree>
    <p:extLst>
      <p:ext uri="{BB962C8B-B14F-4D97-AF65-F5344CB8AC3E}">
        <p14:creationId xmlns:p14="http://schemas.microsoft.com/office/powerpoint/2010/main" val="34637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305455" cy="365125"/>
          </a:xfr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John Kaneko and Yvette Jensen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27125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6338"/>
            <a:ext cx="9127096" cy="68453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Federal Fishery Management System </a:t>
            </a:r>
            <a:r>
              <a:rPr lang="en-US" sz="1800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(science-based management)</a:t>
            </a:r>
            <a:endParaRPr lang="en-US" sz="18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19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2099831" cy="36512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Hawaii Seafood Council,</a:t>
            </a:r>
          </a:p>
          <a:p>
            <a:r>
              <a:rPr lang="en-US" dirty="0">
                <a:latin typeface="Gill Sans MT" panose="020B0502020104020203" pitchFamily="34" charset="0"/>
              </a:rPr>
              <a:t>John Kaneko and Yvette Jensen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6949" y="1053359"/>
            <a:ext cx="313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cs typeface="Gill Sans MT"/>
              </a:rPr>
              <a:t>Fishermen </a:t>
            </a: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  <a:t/>
            </a:r>
            <a:b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(Hawaii </a:t>
            </a:r>
            <a:r>
              <a:rPr lang="en-US" sz="1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Longline </a:t>
            </a:r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Gill Sans MT"/>
              </a:rPr>
              <a:t>Fishing Industry)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89484" y="2961892"/>
            <a:ext cx="1983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Fishery </a:t>
            </a:r>
            <a:b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</a:b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Scientists</a:t>
            </a:r>
          </a:p>
          <a:p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(</a:t>
            </a:r>
            <a:r>
              <a:rPr lang="en-US" sz="1200" dirty="0" smtClean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NOAA-PIFSC</a:t>
            </a: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, </a:t>
            </a:r>
            <a:b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400" dirty="0">
                <a:solidFill>
                  <a:srgbClr val="7F7F7F"/>
                </a:solidFill>
                <a:latin typeface="Gill Sans MT" panose="020B0502020104020203" pitchFamily="34" charset="0"/>
                <a:cs typeface="Gill Sans MT"/>
              </a:rPr>
              <a:t>and others)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77" y="1669373"/>
            <a:ext cx="731520" cy="7315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06900" y="1554991"/>
            <a:ext cx="55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ABD"/>
                </a:solidFill>
                <a:latin typeface="Gill Sans MT" panose="020B0502020104020203" pitchFamily="34" charset="0"/>
                <a:cs typeface="Gill Sans MT"/>
              </a:rPr>
              <a:t>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90768" y="2584704"/>
            <a:ext cx="23019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Well-Managed Fish </a:t>
            </a:r>
            <a:b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</a:br>
            <a:r>
              <a:rPr lang="en-US" sz="1600" dirty="0">
                <a:solidFill>
                  <a:srgbClr val="0D0D0D"/>
                </a:solidFill>
                <a:latin typeface="Gill Sans MT" panose="020B0502020104020203" pitchFamily="34" charset="0"/>
                <a:cs typeface="Gill Sans MT"/>
              </a:rPr>
              <a:t>Stock and Ecosystem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215529" y="6370918"/>
            <a:ext cx="247127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  <a:lumOff val="50000"/>
                  </a:schemeClr>
                </a:solidFill>
                <a:latin typeface="Gill Sans M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Gill Sans M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>
                    <a:lumMod val="75000"/>
                  </a:schemeClr>
                </a:solidFill>
              </a:rPr>
              <a:t>Graphic by Imaginary Office.</a:t>
            </a:r>
          </a:p>
        </p:txBody>
      </p:sp>
    </p:spTree>
    <p:extLst>
      <p:ext uri="{BB962C8B-B14F-4D97-AF65-F5344CB8AC3E}">
        <p14:creationId xmlns:p14="http://schemas.microsoft.com/office/powerpoint/2010/main" val="6728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sc_template_20150630_final">
  <a:themeElements>
    <a:clrScheme name="hsc_theme_20150630">
      <a:dk1>
        <a:srgbClr val="252525"/>
      </a:dk1>
      <a:lt1>
        <a:srgbClr val="FFFFFF"/>
      </a:lt1>
      <a:dk2>
        <a:srgbClr val="515151"/>
      </a:dk2>
      <a:lt2>
        <a:srgbClr val="D4D4D4"/>
      </a:lt2>
      <a:accent1>
        <a:srgbClr val="008ABD"/>
      </a:accent1>
      <a:accent2>
        <a:srgbClr val="004680"/>
      </a:accent2>
      <a:accent3>
        <a:srgbClr val="009B8A"/>
      </a:accent3>
      <a:accent4>
        <a:srgbClr val="93B901"/>
      </a:accent4>
      <a:accent5>
        <a:srgbClr val="FF8000"/>
      </a:accent5>
      <a:accent6>
        <a:srgbClr val="808080"/>
      </a:accent6>
      <a:hlink>
        <a:srgbClr val="808080"/>
      </a:hlink>
      <a:folHlink>
        <a:srgbClr val="808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sc_sustainability_20150508.potx" id="{D41C1A05-2E8D-4D3B-B64F-F0979817661D}" vid="{1ACC69AE-8F20-4105-82AE-83134E8DE7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hsc_template_20150630_final.potx</Template>
  <TotalTime>5048</TotalTime>
  <Words>1856</Words>
  <Application>Microsoft Office PowerPoint</Application>
  <PresentationFormat>On-screen Show (4:3)</PresentationFormat>
  <Paragraphs>403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Gill Sans MT</vt:lpstr>
      <vt:lpstr>Times New Roman</vt:lpstr>
      <vt:lpstr>hsc_template_20150630_final</vt:lpstr>
      <vt:lpstr>How are Hawaii Fisheries Managed? </vt:lpstr>
      <vt:lpstr>HOW ARE HAWAII FisherIES MANAGED? </vt:lpstr>
      <vt:lpstr>HOW ARE HAWAII FisherIES MANAGED? </vt:lpstr>
      <vt:lpstr>Management of Hawaii’s Pelagic Fisheries in the Pacific Ocean</vt:lpstr>
      <vt:lpstr>HOW ARE HAWAII FisherIES MANAGED? </vt:lpstr>
      <vt:lpstr>HOW ARE Hawaii FisherIES MANAGED? </vt:lpstr>
      <vt:lpstr>FeDERAL FISHERY MANAGEMENT Of Hawaii Fisheries</vt:lpstr>
      <vt:lpstr>Federal Fishery Management System (science-based management)</vt:lpstr>
      <vt:lpstr>Federal Fishery Management System (science-based management)</vt:lpstr>
      <vt:lpstr>Federal Fishery Management System (science-based management)</vt:lpstr>
      <vt:lpstr>Federal Fishery Management System (science-based management)</vt:lpstr>
      <vt:lpstr>Federal Fishery Management System (science-based management)</vt:lpstr>
      <vt:lpstr>Federal Fishery Management System (science-based management)</vt:lpstr>
      <vt:lpstr>Federal Fishery Management System (science-based management)</vt:lpstr>
      <vt:lpstr>FISHERY and seafood regulation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Federal Fishery Management and Seafood Regulation in Hawaii</vt:lpstr>
      <vt:lpstr>CONCLUSION</vt:lpstr>
      <vt:lpstr>How are Hawaii Fisheries Managed? 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Hawaii Seafood Council: Sustainability</dc:title>
  <dc:subject/>
  <dc:creator>JJK</dc:creator>
  <cp:keywords/>
  <dc:description/>
  <cp:lastModifiedBy>Yvette</cp:lastModifiedBy>
  <cp:revision>437</cp:revision>
  <dcterms:created xsi:type="dcterms:W3CDTF">2015-04-17T18:58:48Z</dcterms:created>
  <dcterms:modified xsi:type="dcterms:W3CDTF">2018-01-17T19:10:02Z</dcterms:modified>
  <cp:category/>
</cp:coreProperties>
</file>