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76" r:id="rId1"/>
  </p:sldMasterIdLst>
  <p:notesMasterIdLst>
    <p:notesMasterId r:id="rId21"/>
  </p:notesMasterIdLst>
  <p:handoutMasterIdLst>
    <p:handoutMasterId r:id="rId22"/>
  </p:handoutMasterIdLst>
  <p:sldIdLst>
    <p:sldId id="285" r:id="rId2"/>
    <p:sldId id="290" r:id="rId3"/>
    <p:sldId id="346" r:id="rId4"/>
    <p:sldId id="335" r:id="rId5"/>
    <p:sldId id="291" r:id="rId6"/>
    <p:sldId id="292" r:id="rId7"/>
    <p:sldId id="293" r:id="rId8"/>
    <p:sldId id="336" r:id="rId9"/>
    <p:sldId id="295" r:id="rId10"/>
    <p:sldId id="297" r:id="rId11"/>
    <p:sldId id="340" r:id="rId12"/>
    <p:sldId id="341" r:id="rId13"/>
    <p:sldId id="342" r:id="rId14"/>
    <p:sldId id="298" r:id="rId15"/>
    <p:sldId id="345" r:id="rId16"/>
    <p:sldId id="343" r:id="rId17"/>
    <p:sldId id="344" r:id="rId18"/>
    <p:sldId id="299" r:id="rId19"/>
    <p:sldId id="339" r:id="rId20"/>
  </p:sldIdLst>
  <p:sldSz cx="9144000" cy="6858000" type="screen4x3"/>
  <p:notesSz cx="7315200" cy="9601200"/>
  <p:defaultTextStyle>
    <a:defPPr>
      <a:defRPr lang="en-US"/>
    </a:defPPr>
    <a:lvl1pPr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Gill Sans MT" panose="020B0502020104020203" pitchFamily="34" charset="0"/>
        <a:ea typeface="MS PGothic" panose="020B0600070205080204" pitchFamily="34" charset="-128"/>
        <a:cs typeface="+mn-cs"/>
      </a:defRPr>
    </a:lvl1pPr>
    <a:lvl2pPr marL="4572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Gill Sans MT" panose="020B0502020104020203" pitchFamily="34" charset="0"/>
        <a:ea typeface="MS PGothic" panose="020B0600070205080204" pitchFamily="34" charset="-128"/>
        <a:cs typeface="+mn-cs"/>
      </a:defRPr>
    </a:lvl2pPr>
    <a:lvl3pPr marL="9144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Gill Sans MT" panose="020B0502020104020203" pitchFamily="34" charset="0"/>
        <a:ea typeface="MS PGothic" panose="020B0600070205080204" pitchFamily="34" charset="-128"/>
        <a:cs typeface="+mn-cs"/>
      </a:defRPr>
    </a:lvl3pPr>
    <a:lvl4pPr marL="13716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Gill Sans MT" panose="020B0502020104020203" pitchFamily="34" charset="0"/>
        <a:ea typeface="MS PGothic" panose="020B0600070205080204" pitchFamily="34" charset="-128"/>
        <a:cs typeface="+mn-cs"/>
      </a:defRPr>
    </a:lvl4pPr>
    <a:lvl5pPr marL="18288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Gill Sans MT" panose="020B0502020104020203" pitchFamily="34" charset="0"/>
        <a:ea typeface="MS PGothic" panose="020B0600070205080204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Gill Sans MT" panose="020B0502020104020203" pitchFamily="34" charset="0"/>
        <a:ea typeface="MS PGothic" panose="020B0600070205080204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Gill Sans MT" panose="020B0502020104020203" pitchFamily="34" charset="0"/>
        <a:ea typeface="MS PGothic" panose="020B0600070205080204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Gill Sans MT" panose="020B0502020104020203" pitchFamily="34" charset="0"/>
        <a:ea typeface="MS PGothic" panose="020B0600070205080204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Gill Sans MT" panose="020B0502020104020203" pitchFamily="34" charset="0"/>
        <a:ea typeface="MS PGothic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514">
          <p15:clr>
            <a:srgbClr val="A4A3A4"/>
          </p15:clr>
        </p15:guide>
        <p15:guide id="2" pos="2676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024" userDrawn="1">
          <p15:clr>
            <a:srgbClr val="A4A3A4"/>
          </p15:clr>
        </p15:guide>
        <p15:guide id="2" pos="2304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7F7F7F"/>
    <a:srgbClr val="404040"/>
    <a:srgbClr val="004680"/>
    <a:srgbClr val="00A5D9"/>
    <a:srgbClr val="13250B"/>
    <a:srgbClr val="FF6666"/>
    <a:srgbClr val="00A5FF"/>
    <a:srgbClr val="00466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472" autoAdjust="0"/>
    <p:restoredTop sz="91538" autoAdjust="0"/>
  </p:normalViewPr>
  <p:slideViewPr>
    <p:cSldViewPr snapToGrid="0">
      <p:cViewPr varScale="1">
        <p:scale>
          <a:sx n="103" d="100"/>
          <a:sy n="103" d="100"/>
        </p:scale>
        <p:origin x="1254" y="102"/>
      </p:cViewPr>
      <p:guideLst>
        <p:guide orient="horz" pos="2514"/>
        <p:guide pos="2676"/>
      </p:guideLst>
    </p:cSldViewPr>
  </p:slideViewPr>
  <p:outlineViewPr>
    <p:cViewPr>
      <p:scale>
        <a:sx n="33" d="100"/>
        <a:sy n="33" d="100"/>
      </p:scale>
      <p:origin x="8" y="72496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1" d="100"/>
          <a:sy n="81" d="100"/>
        </p:scale>
        <p:origin x="3144" y="108"/>
      </p:cViewPr>
      <p:guideLst>
        <p:guide orient="horz" pos="3024"/>
        <p:guide pos="2304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252450" y="403760"/>
            <a:ext cx="4785756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00">
                <a:latin typeface="Gill Sans MT"/>
                <a:ea typeface="+mn-ea"/>
                <a:cs typeface="+mn-cs"/>
              </a:defRPr>
            </a:lvl1pPr>
          </a:lstStyle>
          <a:p>
            <a:pPr algn="ctr">
              <a:defRPr/>
            </a:pPr>
            <a:r>
              <a:rPr lang="en-US" dirty="0" smtClean="0"/>
              <a:t>Which commercial fisheries produce local seafood in Hawaii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00">
                <a:latin typeface="Gill Sans M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/>
              <a:t>Hawaii Seafood Council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300"/>
            </a:lvl1pPr>
          </a:lstStyle>
          <a:p>
            <a:pPr>
              <a:defRPr/>
            </a:pPr>
            <a:fld id="{C3762764-C1F4-4A92-B475-1ABEFF40E49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60244125"/>
      </p:ext>
    </p:extLst>
  </p:cSld>
  <p:clrMap bg1="lt1" tx1="dk1" bg2="lt2" tx2="dk2" accent1="accent1" accent2="accent2" accent3="accent3" accent4="accent4" accent5="accent5" accent6="accent6" hlink="hlink" folHlink="folHlink"/>
  <p:hf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00">
                <a:latin typeface="Gill Sans M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 smtClean="0"/>
              <a:t>Which commercial fisheries produce local seafood in Hawaii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0060"/>
          </a:xfrm>
          <a:prstGeom prst="rect">
            <a:avLst/>
          </a:prstGeom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300"/>
            </a:lvl1pPr>
          </a:lstStyle>
          <a:p>
            <a:pPr>
              <a:defRPr/>
            </a:pPr>
            <a:fld id="{D3DFFEA2-E3F8-4395-A0DA-03F4EB14D85B}" type="datetime1">
              <a:rPr lang="en-US" altLang="en-US"/>
              <a:pPr>
                <a:defRPr/>
              </a:pPr>
              <a:t>1/17/2018</a:t>
            </a:fld>
            <a:endParaRPr lang="en-US" alt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20725"/>
            <a:ext cx="4800600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vert="horz" lIns="96661" tIns="48331" rIns="96661" bIns="48331" rtlCol="0"/>
          <a:lstStyle/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00">
                <a:latin typeface="Gill Sans M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/>
              <a:t>Hawaii Seafood Council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300"/>
            </a:lvl1pPr>
          </a:lstStyle>
          <a:p>
            <a:pPr>
              <a:defRPr/>
            </a:pPr>
            <a:fld id="{3CE5FCE5-08F2-4D79-A0B4-7229733B573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10519020"/>
      </p:ext>
    </p:extLst>
  </p:cSld>
  <p:clrMap bg1="lt1" tx1="dk1" bg2="lt2" tx2="dk2" accent1="accent1" accent2="accent2" accent3="accent3" accent4="accent4" accent5="accent5" accent6="accent6" hlink="hlink" folHlink="folHlink"/>
  <p:hf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Gill Sans MT"/>
        <a:ea typeface="MS PGothic" panose="020B0600070205080204" pitchFamily="34" charset="-128"/>
        <a:cs typeface="MS PGothic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Gill Sans MT"/>
        <a:ea typeface="MS PGothic" panose="020B0600070205080204" pitchFamily="34" charset="-128"/>
        <a:cs typeface="MS PGothic" charset="0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Gill Sans MT"/>
        <a:ea typeface="MS PGothic" panose="020B0600070205080204" pitchFamily="34" charset="-128"/>
        <a:cs typeface="MS PGothic" charset="0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Gill Sans MT"/>
        <a:ea typeface="MS PGothic" panose="020B0600070205080204" pitchFamily="34" charset="-128"/>
        <a:cs typeface="MS PGothic" charset="0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Gill Sans MT"/>
        <a:ea typeface="MS PGothic" panose="020B0600070205080204" pitchFamily="34" charset="-128"/>
        <a:cs typeface="MS PGothic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>
              <a:latin typeface="Gill Sans MT" panose="020B0502020104020203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Hawaii Seafood Council</a:t>
            </a:r>
            <a:endParaRPr lang="en-US"/>
          </a:p>
        </p:txBody>
      </p:sp>
      <p:sp>
        <p:nvSpPr>
          <p:cNvPr id="14341" name="Slide Number Placeholder 4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1pPr>
            <a:lvl2pPr marL="785372" indent="-302066">
              <a:defRPr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2pPr>
            <a:lvl3pPr marL="1208265" indent="-241653">
              <a:defRPr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3pPr>
            <a:lvl4pPr marL="1691571" indent="-241653">
              <a:defRPr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4pPr>
            <a:lvl5pPr marL="2174878" indent="-241653">
              <a:defRPr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5pPr>
            <a:lvl6pPr marL="2658184" indent="-241653" defTabSz="48330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6pPr>
            <a:lvl7pPr marL="3141490" indent="-241653" defTabSz="48330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7pPr>
            <a:lvl8pPr marL="3624796" indent="-241653" defTabSz="48330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8pPr>
            <a:lvl9pPr marL="4108102" indent="-241653" defTabSz="48330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9pPr>
          </a:lstStyle>
          <a:p>
            <a:fld id="{930FB8A5-D0DD-446B-B022-6CEC32BBC853}" type="slidenum">
              <a:rPr lang="en-US" altLang="en-US" smtClean="0"/>
              <a:pPr/>
              <a:t>1</a:t>
            </a:fld>
            <a:endParaRPr lang="en-US" altLang="en-US" smtClean="0"/>
          </a:p>
        </p:txBody>
      </p:sp>
      <p:sp>
        <p:nvSpPr>
          <p:cNvPr id="2" name="Header Placeholder 1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Which commercial fisheries produce local seafood in Hawaii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940127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3277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>
              <a:latin typeface="Gill Sans MT" panose="020B0502020104020203" pitchFamily="34" charset="0"/>
            </a:endParaRPr>
          </a:p>
        </p:txBody>
      </p:sp>
      <p:sp>
        <p:nvSpPr>
          <p:cNvPr id="32772" name="Footer Placeholder 3"/>
          <p:cNvSpPr>
            <a:spLocks noGrp="1"/>
          </p:cNvSpPr>
          <p:nvPr>
            <p:ph type="ftr" sz="quarter" idx="4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1pPr>
            <a:lvl2pPr marL="785372" indent="-302066">
              <a:defRPr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2pPr>
            <a:lvl3pPr marL="1208265" indent="-241653">
              <a:defRPr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3pPr>
            <a:lvl4pPr marL="1691571" indent="-241653">
              <a:defRPr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4pPr>
            <a:lvl5pPr marL="2174878" indent="-241653">
              <a:defRPr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5pPr>
            <a:lvl6pPr marL="2658184" indent="-241653" defTabSz="48330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6pPr>
            <a:lvl7pPr marL="3141490" indent="-241653" defTabSz="48330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7pPr>
            <a:lvl8pPr marL="3624796" indent="-241653" defTabSz="48330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8pPr>
            <a:lvl9pPr marL="4108102" indent="-241653" defTabSz="48330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mtClean="0"/>
              <a:t>Hawaii Seafood Council</a:t>
            </a:r>
          </a:p>
        </p:txBody>
      </p:sp>
      <p:sp>
        <p:nvSpPr>
          <p:cNvPr id="32773" name="Slide Number Placeholder 4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1pPr>
            <a:lvl2pPr marL="785372" indent="-302066">
              <a:defRPr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2pPr>
            <a:lvl3pPr marL="1208265" indent="-241653">
              <a:defRPr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3pPr>
            <a:lvl4pPr marL="1691571" indent="-241653">
              <a:defRPr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4pPr>
            <a:lvl5pPr marL="2174878" indent="-241653">
              <a:defRPr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5pPr>
            <a:lvl6pPr marL="2658184" indent="-241653" defTabSz="48330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6pPr>
            <a:lvl7pPr marL="3141490" indent="-241653" defTabSz="48330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7pPr>
            <a:lvl8pPr marL="3624796" indent="-241653" defTabSz="48330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8pPr>
            <a:lvl9pPr marL="4108102" indent="-241653" defTabSz="48330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9pPr>
          </a:lstStyle>
          <a:p>
            <a:fld id="{E72388F1-DD15-4800-B3CD-231AA7BD23FA}" type="slidenum">
              <a:rPr lang="en-US" altLang="en-US" smtClean="0"/>
              <a:pPr/>
              <a:t>10</a:t>
            </a:fld>
            <a:endParaRPr lang="en-US" altLang="en-US" smtClean="0"/>
          </a:p>
        </p:txBody>
      </p:sp>
      <p:sp>
        <p:nvSpPr>
          <p:cNvPr id="2" name="Header Placeholder 1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Which commercial fisheries produce local seafood in Hawaii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195143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3481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>
              <a:latin typeface="Gill Sans MT" panose="020B0502020104020203" pitchFamily="34" charset="0"/>
            </a:endParaRPr>
          </a:p>
        </p:txBody>
      </p:sp>
      <p:sp>
        <p:nvSpPr>
          <p:cNvPr id="34820" name="Footer Placeholder 3"/>
          <p:cNvSpPr>
            <a:spLocks noGrp="1"/>
          </p:cNvSpPr>
          <p:nvPr>
            <p:ph type="ftr" sz="quarter" idx="4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1pPr>
            <a:lvl2pPr marL="785372" indent="-302066">
              <a:defRPr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2pPr>
            <a:lvl3pPr marL="1208265" indent="-241653">
              <a:defRPr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3pPr>
            <a:lvl4pPr marL="1691571" indent="-241653">
              <a:defRPr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4pPr>
            <a:lvl5pPr marL="2174878" indent="-241653">
              <a:defRPr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5pPr>
            <a:lvl6pPr marL="2658184" indent="-241653" defTabSz="48330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6pPr>
            <a:lvl7pPr marL="3141490" indent="-241653" defTabSz="48330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7pPr>
            <a:lvl8pPr marL="3624796" indent="-241653" defTabSz="48330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8pPr>
            <a:lvl9pPr marL="4108102" indent="-241653" defTabSz="48330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mtClean="0"/>
              <a:t>Hawaii Seafood Council</a:t>
            </a:r>
          </a:p>
        </p:txBody>
      </p:sp>
      <p:sp>
        <p:nvSpPr>
          <p:cNvPr id="34821" name="Slide Number Placeholder 4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1pPr>
            <a:lvl2pPr marL="785372" indent="-302066">
              <a:defRPr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2pPr>
            <a:lvl3pPr marL="1208265" indent="-241653">
              <a:defRPr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3pPr>
            <a:lvl4pPr marL="1691571" indent="-241653">
              <a:defRPr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4pPr>
            <a:lvl5pPr marL="2174878" indent="-241653">
              <a:defRPr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5pPr>
            <a:lvl6pPr marL="2658184" indent="-241653" defTabSz="48330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6pPr>
            <a:lvl7pPr marL="3141490" indent="-241653" defTabSz="48330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7pPr>
            <a:lvl8pPr marL="3624796" indent="-241653" defTabSz="48330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8pPr>
            <a:lvl9pPr marL="4108102" indent="-241653" defTabSz="48330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9pPr>
          </a:lstStyle>
          <a:p>
            <a:fld id="{C1404D86-9B71-4A14-ADEC-7A7CA8FBE94C}" type="slidenum">
              <a:rPr lang="en-US" altLang="en-US" smtClean="0"/>
              <a:pPr/>
              <a:t>11</a:t>
            </a:fld>
            <a:endParaRPr lang="en-US" altLang="en-US" smtClean="0"/>
          </a:p>
        </p:txBody>
      </p:sp>
      <p:sp>
        <p:nvSpPr>
          <p:cNvPr id="2" name="Header Placeholder 1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Which commercial fisheries produce local seafood in Hawaii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165182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3686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>
              <a:latin typeface="Gill Sans MT" panose="020B0502020104020203" pitchFamily="34" charset="0"/>
            </a:endParaRPr>
          </a:p>
        </p:txBody>
      </p:sp>
      <p:sp>
        <p:nvSpPr>
          <p:cNvPr id="36868" name="Footer Placeholder 3"/>
          <p:cNvSpPr>
            <a:spLocks noGrp="1"/>
          </p:cNvSpPr>
          <p:nvPr>
            <p:ph type="ftr" sz="quarter" idx="4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1pPr>
            <a:lvl2pPr marL="785372" indent="-302066">
              <a:defRPr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2pPr>
            <a:lvl3pPr marL="1208265" indent="-241653">
              <a:defRPr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3pPr>
            <a:lvl4pPr marL="1691571" indent="-241653">
              <a:defRPr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4pPr>
            <a:lvl5pPr marL="2174878" indent="-241653">
              <a:defRPr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5pPr>
            <a:lvl6pPr marL="2658184" indent="-241653" defTabSz="48330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6pPr>
            <a:lvl7pPr marL="3141490" indent="-241653" defTabSz="48330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7pPr>
            <a:lvl8pPr marL="3624796" indent="-241653" defTabSz="48330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8pPr>
            <a:lvl9pPr marL="4108102" indent="-241653" defTabSz="48330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mtClean="0"/>
              <a:t>Hawaii Seafood Council</a:t>
            </a:r>
          </a:p>
        </p:txBody>
      </p:sp>
      <p:sp>
        <p:nvSpPr>
          <p:cNvPr id="36869" name="Slide Number Placeholder 4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1pPr>
            <a:lvl2pPr marL="785372" indent="-302066">
              <a:defRPr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2pPr>
            <a:lvl3pPr marL="1208265" indent="-241653">
              <a:defRPr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3pPr>
            <a:lvl4pPr marL="1691571" indent="-241653">
              <a:defRPr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4pPr>
            <a:lvl5pPr marL="2174878" indent="-241653">
              <a:defRPr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5pPr>
            <a:lvl6pPr marL="2658184" indent="-241653" defTabSz="48330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6pPr>
            <a:lvl7pPr marL="3141490" indent="-241653" defTabSz="48330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7pPr>
            <a:lvl8pPr marL="3624796" indent="-241653" defTabSz="48330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8pPr>
            <a:lvl9pPr marL="4108102" indent="-241653" defTabSz="48330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9pPr>
          </a:lstStyle>
          <a:p>
            <a:fld id="{23708C04-5F2A-4AD6-9C89-49718D79908E}" type="slidenum">
              <a:rPr lang="en-US" altLang="en-US" smtClean="0"/>
              <a:pPr/>
              <a:t>12</a:t>
            </a:fld>
            <a:endParaRPr lang="en-US" altLang="en-US" smtClean="0"/>
          </a:p>
        </p:txBody>
      </p:sp>
      <p:sp>
        <p:nvSpPr>
          <p:cNvPr id="2" name="Header Placeholder 1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Which commercial fisheries produce local seafood in Hawaii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534940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3891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>
              <a:latin typeface="Gill Sans MT" panose="020B0502020104020203" pitchFamily="34" charset="0"/>
            </a:endParaRPr>
          </a:p>
        </p:txBody>
      </p:sp>
      <p:sp>
        <p:nvSpPr>
          <p:cNvPr id="38916" name="Footer Placeholder 3"/>
          <p:cNvSpPr>
            <a:spLocks noGrp="1"/>
          </p:cNvSpPr>
          <p:nvPr>
            <p:ph type="ftr" sz="quarter" idx="4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1pPr>
            <a:lvl2pPr marL="785372" indent="-302066">
              <a:defRPr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2pPr>
            <a:lvl3pPr marL="1208265" indent="-241653">
              <a:defRPr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3pPr>
            <a:lvl4pPr marL="1691571" indent="-241653">
              <a:defRPr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4pPr>
            <a:lvl5pPr marL="2174878" indent="-241653">
              <a:defRPr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5pPr>
            <a:lvl6pPr marL="2658184" indent="-241653" defTabSz="48330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6pPr>
            <a:lvl7pPr marL="3141490" indent="-241653" defTabSz="48330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7pPr>
            <a:lvl8pPr marL="3624796" indent="-241653" defTabSz="48330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8pPr>
            <a:lvl9pPr marL="4108102" indent="-241653" defTabSz="48330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mtClean="0"/>
              <a:t>Hawaii Seafood Council</a:t>
            </a:r>
          </a:p>
        </p:txBody>
      </p:sp>
      <p:sp>
        <p:nvSpPr>
          <p:cNvPr id="38917" name="Slide Number Placeholder 4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1pPr>
            <a:lvl2pPr marL="785372" indent="-302066">
              <a:defRPr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2pPr>
            <a:lvl3pPr marL="1208265" indent="-241653">
              <a:defRPr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3pPr>
            <a:lvl4pPr marL="1691571" indent="-241653">
              <a:defRPr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4pPr>
            <a:lvl5pPr marL="2174878" indent="-241653">
              <a:defRPr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5pPr>
            <a:lvl6pPr marL="2658184" indent="-241653" defTabSz="48330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6pPr>
            <a:lvl7pPr marL="3141490" indent="-241653" defTabSz="48330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7pPr>
            <a:lvl8pPr marL="3624796" indent="-241653" defTabSz="48330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8pPr>
            <a:lvl9pPr marL="4108102" indent="-241653" defTabSz="48330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9pPr>
          </a:lstStyle>
          <a:p>
            <a:fld id="{6DFF38C1-6844-4A0B-9351-EDE33F91A35F}" type="slidenum">
              <a:rPr lang="en-US" altLang="en-US" smtClean="0"/>
              <a:pPr/>
              <a:t>13</a:t>
            </a:fld>
            <a:endParaRPr lang="en-US" altLang="en-US" smtClean="0"/>
          </a:p>
        </p:txBody>
      </p:sp>
      <p:sp>
        <p:nvSpPr>
          <p:cNvPr id="2" name="Header Placeholder 1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Which commercial fisheries produce local seafood in Hawaii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718405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4096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>
              <a:latin typeface="Gill Sans MT" panose="020B0502020104020203" pitchFamily="34" charset="0"/>
            </a:endParaRPr>
          </a:p>
        </p:txBody>
      </p:sp>
      <p:sp>
        <p:nvSpPr>
          <p:cNvPr id="40964" name="Footer Placeholder 3"/>
          <p:cNvSpPr>
            <a:spLocks noGrp="1"/>
          </p:cNvSpPr>
          <p:nvPr>
            <p:ph type="ftr" sz="quarter" idx="4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1pPr>
            <a:lvl2pPr marL="785372" indent="-302066">
              <a:defRPr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2pPr>
            <a:lvl3pPr marL="1208265" indent="-241653">
              <a:defRPr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3pPr>
            <a:lvl4pPr marL="1691571" indent="-241653">
              <a:defRPr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4pPr>
            <a:lvl5pPr marL="2174878" indent="-241653">
              <a:defRPr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5pPr>
            <a:lvl6pPr marL="2658184" indent="-241653" defTabSz="48330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6pPr>
            <a:lvl7pPr marL="3141490" indent="-241653" defTabSz="48330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7pPr>
            <a:lvl8pPr marL="3624796" indent="-241653" defTabSz="48330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8pPr>
            <a:lvl9pPr marL="4108102" indent="-241653" defTabSz="48330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mtClean="0"/>
              <a:t>Hawaii Seafood Council</a:t>
            </a:r>
          </a:p>
        </p:txBody>
      </p:sp>
      <p:sp>
        <p:nvSpPr>
          <p:cNvPr id="40965" name="Slide Number Placeholder 4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1pPr>
            <a:lvl2pPr marL="785372" indent="-302066">
              <a:defRPr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2pPr>
            <a:lvl3pPr marL="1208265" indent="-241653">
              <a:defRPr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3pPr>
            <a:lvl4pPr marL="1691571" indent="-241653">
              <a:defRPr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4pPr>
            <a:lvl5pPr marL="2174878" indent="-241653">
              <a:defRPr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5pPr>
            <a:lvl6pPr marL="2658184" indent="-241653" defTabSz="48330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6pPr>
            <a:lvl7pPr marL="3141490" indent="-241653" defTabSz="48330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7pPr>
            <a:lvl8pPr marL="3624796" indent="-241653" defTabSz="48330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8pPr>
            <a:lvl9pPr marL="4108102" indent="-241653" defTabSz="48330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9pPr>
          </a:lstStyle>
          <a:p>
            <a:fld id="{390913A0-EE67-4B16-85F1-F5B497F56E27}" type="slidenum">
              <a:rPr lang="en-US" altLang="en-US" smtClean="0"/>
              <a:pPr/>
              <a:t>14</a:t>
            </a:fld>
            <a:endParaRPr lang="en-US" altLang="en-US" smtClean="0"/>
          </a:p>
        </p:txBody>
      </p:sp>
      <p:sp>
        <p:nvSpPr>
          <p:cNvPr id="2" name="Header Placeholder 1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Which commercial fisheries produce local seafood in Hawaii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464157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4301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>
              <a:latin typeface="Gill Sans MT" panose="020B0502020104020203" pitchFamily="34" charset="0"/>
            </a:endParaRPr>
          </a:p>
        </p:txBody>
      </p:sp>
      <p:sp>
        <p:nvSpPr>
          <p:cNvPr id="43012" name="Footer Placeholder 3"/>
          <p:cNvSpPr>
            <a:spLocks noGrp="1"/>
          </p:cNvSpPr>
          <p:nvPr>
            <p:ph type="ftr" sz="quarter" idx="4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1pPr>
            <a:lvl2pPr marL="785372" indent="-302066">
              <a:defRPr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2pPr>
            <a:lvl3pPr marL="1208265" indent="-241653">
              <a:defRPr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3pPr>
            <a:lvl4pPr marL="1691571" indent="-241653">
              <a:defRPr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4pPr>
            <a:lvl5pPr marL="2174878" indent="-241653">
              <a:defRPr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5pPr>
            <a:lvl6pPr marL="2658184" indent="-241653" defTabSz="48330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6pPr>
            <a:lvl7pPr marL="3141490" indent="-241653" defTabSz="48330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7pPr>
            <a:lvl8pPr marL="3624796" indent="-241653" defTabSz="48330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8pPr>
            <a:lvl9pPr marL="4108102" indent="-241653" defTabSz="48330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mtClean="0"/>
              <a:t>Hawaii Seafood Council</a:t>
            </a:r>
          </a:p>
        </p:txBody>
      </p:sp>
      <p:sp>
        <p:nvSpPr>
          <p:cNvPr id="43013" name="Slide Number Placeholder 4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1pPr>
            <a:lvl2pPr marL="785372" indent="-302066">
              <a:defRPr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2pPr>
            <a:lvl3pPr marL="1208265" indent="-241653">
              <a:defRPr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3pPr>
            <a:lvl4pPr marL="1691571" indent="-241653">
              <a:defRPr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4pPr>
            <a:lvl5pPr marL="2174878" indent="-241653">
              <a:defRPr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5pPr>
            <a:lvl6pPr marL="2658184" indent="-241653" defTabSz="48330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6pPr>
            <a:lvl7pPr marL="3141490" indent="-241653" defTabSz="48330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7pPr>
            <a:lvl8pPr marL="3624796" indent="-241653" defTabSz="48330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8pPr>
            <a:lvl9pPr marL="4108102" indent="-241653" defTabSz="48330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9pPr>
          </a:lstStyle>
          <a:p>
            <a:fld id="{BF73E38D-65A9-457D-8ADE-719F05E57AFF}" type="slidenum">
              <a:rPr lang="en-US" altLang="en-US" smtClean="0"/>
              <a:pPr/>
              <a:t>15</a:t>
            </a:fld>
            <a:endParaRPr lang="en-US" altLang="en-US" smtClean="0"/>
          </a:p>
        </p:txBody>
      </p:sp>
      <p:sp>
        <p:nvSpPr>
          <p:cNvPr id="2" name="Header Placeholder 1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Which commercial fisheries produce local seafood in Hawaii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727338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4505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>
              <a:latin typeface="Gill Sans MT" panose="020B0502020104020203" pitchFamily="34" charset="0"/>
            </a:endParaRPr>
          </a:p>
        </p:txBody>
      </p:sp>
      <p:sp>
        <p:nvSpPr>
          <p:cNvPr id="45060" name="Footer Placeholder 3"/>
          <p:cNvSpPr>
            <a:spLocks noGrp="1"/>
          </p:cNvSpPr>
          <p:nvPr>
            <p:ph type="ftr" sz="quarter" idx="4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1pPr>
            <a:lvl2pPr marL="785372" indent="-302066">
              <a:defRPr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2pPr>
            <a:lvl3pPr marL="1208265" indent="-241653">
              <a:defRPr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3pPr>
            <a:lvl4pPr marL="1691571" indent="-241653">
              <a:defRPr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4pPr>
            <a:lvl5pPr marL="2174878" indent="-241653">
              <a:defRPr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5pPr>
            <a:lvl6pPr marL="2658184" indent="-241653" defTabSz="48330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6pPr>
            <a:lvl7pPr marL="3141490" indent="-241653" defTabSz="48330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7pPr>
            <a:lvl8pPr marL="3624796" indent="-241653" defTabSz="48330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8pPr>
            <a:lvl9pPr marL="4108102" indent="-241653" defTabSz="48330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mtClean="0"/>
              <a:t>Hawaii Seafood Council</a:t>
            </a:r>
          </a:p>
        </p:txBody>
      </p:sp>
      <p:sp>
        <p:nvSpPr>
          <p:cNvPr id="45061" name="Slide Number Placeholder 4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1pPr>
            <a:lvl2pPr marL="785372" indent="-302066">
              <a:defRPr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2pPr>
            <a:lvl3pPr marL="1208265" indent="-241653">
              <a:defRPr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3pPr>
            <a:lvl4pPr marL="1691571" indent="-241653">
              <a:defRPr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4pPr>
            <a:lvl5pPr marL="2174878" indent="-241653">
              <a:defRPr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5pPr>
            <a:lvl6pPr marL="2658184" indent="-241653" defTabSz="48330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6pPr>
            <a:lvl7pPr marL="3141490" indent="-241653" defTabSz="48330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7pPr>
            <a:lvl8pPr marL="3624796" indent="-241653" defTabSz="48330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8pPr>
            <a:lvl9pPr marL="4108102" indent="-241653" defTabSz="48330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9pPr>
          </a:lstStyle>
          <a:p>
            <a:fld id="{BF367A9F-FB77-44D6-A3A4-68590B3AD8A8}" type="slidenum">
              <a:rPr lang="en-US" altLang="en-US" smtClean="0"/>
              <a:pPr/>
              <a:t>16</a:t>
            </a:fld>
            <a:endParaRPr lang="en-US" altLang="en-US" smtClean="0"/>
          </a:p>
        </p:txBody>
      </p:sp>
      <p:sp>
        <p:nvSpPr>
          <p:cNvPr id="2" name="Header Placeholder 1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Which commercial fisheries produce local seafood in Hawaii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677234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4710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>
              <a:latin typeface="Gill Sans MT" panose="020B0502020104020203" pitchFamily="34" charset="0"/>
            </a:endParaRPr>
          </a:p>
        </p:txBody>
      </p:sp>
      <p:sp>
        <p:nvSpPr>
          <p:cNvPr id="47108" name="Footer Placeholder 3"/>
          <p:cNvSpPr>
            <a:spLocks noGrp="1"/>
          </p:cNvSpPr>
          <p:nvPr>
            <p:ph type="ftr" sz="quarter" idx="4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1pPr>
            <a:lvl2pPr marL="785372" indent="-302066">
              <a:defRPr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2pPr>
            <a:lvl3pPr marL="1208265" indent="-241653">
              <a:defRPr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3pPr>
            <a:lvl4pPr marL="1691571" indent="-241653">
              <a:defRPr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4pPr>
            <a:lvl5pPr marL="2174878" indent="-241653">
              <a:defRPr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5pPr>
            <a:lvl6pPr marL="2658184" indent="-241653" defTabSz="48330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6pPr>
            <a:lvl7pPr marL="3141490" indent="-241653" defTabSz="48330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7pPr>
            <a:lvl8pPr marL="3624796" indent="-241653" defTabSz="48330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8pPr>
            <a:lvl9pPr marL="4108102" indent="-241653" defTabSz="48330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mtClean="0"/>
              <a:t>Hawaii Seafood Council</a:t>
            </a:r>
          </a:p>
        </p:txBody>
      </p:sp>
      <p:sp>
        <p:nvSpPr>
          <p:cNvPr id="47109" name="Slide Number Placeholder 4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1pPr>
            <a:lvl2pPr marL="785372" indent="-302066">
              <a:defRPr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2pPr>
            <a:lvl3pPr marL="1208265" indent="-241653">
              <a:defRPr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3pPr>
            <a:lvl4pPr marL="1691571" indent="-241653">
              <a:defRPr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4pPr>
            <a:lvl5pPr marL="2174878" indent="-241653">
              <a:defRPr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5pPr>
            <a:lvl6pPr marL="2658184" indent="-241653" defTabSz="48330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6pPr>
            <a:lvl7pPr marL="3141490" indent="-241653" defTabSz="48330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7pPr>
            <a:lvl8pPr marL="3624796" indent="-241653" defTabSz="48330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8pPr>
            <a:lvl9pPr marL="4108102" indent="-241653" defTabSz="48330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9pPr>
          </a:lstStyle>
          <a:p>
            <a:fld id="{FC3986A1-0B81-4E57-A834-4CF0DE43E05E}" type="slidenum">
              <a:rPr lang="en-US" altLang="en-US" smtClean="0"/>
              <a:pPr/>
              <a:t>17</a:t>
            </a:fld>
            <a:endParaRPr lang="en-US" altLang="en-US" smtClean="0"/>
          </a:p>
        </p:txBody>
      </p:sp>
      <p:sp>
        <p:nvSpPr>
          <p:cNvPr id="2" name="Header Placeholder 1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Which commercial fisheries produce local seafood in Hawaii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113008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4915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>
              <a:latin typeface="Gill Sans MT" panose="020B0502020104020203" pitchFamily="34" charset="0"/>
            </a:endParaRPr>
          </a:p>
        </p:txBody>
      </p:sp>
      <p:sp>
        <p:nvSpPr>
          <p:cNvPr id="49156" name="Footer Placeholder 3"/>
          <p:cNvSpPr>
            <a:spLocks noGrp="1"/>
          </p:cNvSpPr>
          <p:nvPr>
            <p:ph type="ftr" sz="quarter" idx="4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1pPr>
            <a:lvl2pPr marL="785372" indent="-302066">
              <a:defRPr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2pPr>
            <a:lvl3pPr marL="1208265" indent="-241653">
              <a:defRPr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3pPr>
            <a:lvl4pPr marL="1691571" indent="-241653">
              <a:defRPr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4pPr>
            <a:lvl5pPr marL="2174878" indent="-241653">
              <a:defRPr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5pPr>
            <a:lvl6pPr marL="2658184" indent="-241653" defTabSz="48330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6pPr>
            <a:lvl7pPr marL="3141490" indent="-241653" defTabSz="48330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7pPr>
            <a:lvl8pPr marL="3624796" indent="-241653" defTabSz="48330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8pPr>
            <a:lvl9pPr marL="4108102" indent="-241653" defTabSz="48330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mtClean="0"/>
              <a:t>Hawaii Seafood Council</a:t>
            </a:r>
          </a:p>
        </p:txBody>
      </p:sp>
      <p:sp>
        <p:nvSpPr>
          <p:cNvPr id="49157" name="Slide Number Placeholder 4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1pPr>
            <a:lvl2pPr marL="785372" indent="-302066">
              <a:defRPr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2pPr>
            <a:lvl3pPr marL="1208265" indent="-241653">
              <a:defRPr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3pPr>
            <a:lvl4pPr marL="1691571" indent="-241653">
              <a:defRPr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4pPr>
            <a:lvl5pPr marL="2174878" indent="-241653">
              <a:defRPr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5pPr>
            <a:lvl6pPr marL="2658184" indent="-241653" defTabSz="48330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6pPr>
            <a:lvl7pPr marL="3141490" indent="-241653" defTabSz="48330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7pPr>
            <a:lvl8pPr marL="3624796" indent="-241653" defTabSz="48330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8pPr>
            <a:lvl9pPr marL="4108102" indent="-241653" defTabSz="48330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9pPr>
          </a:lstStyle>
          <a:p>
            <a:fld id="{9A0AA889-0A5C-4FB8-AB11-A2D4BEEFA293}" type="slidenum">
              <a:rPr lang="en-US" altLang="en-US" smtClean="0"/>
              <a:pPr/>
              <a:t>18</a:t>
            </a:fld>
            <a:endParaRPr lang="en-US" altLang="en-US" smtClean="0"/>
          </a:p>
        </p:txBody>
      </p:sp>
      <p:sp>
        <p:nvSpPr>
          <p:cNvPr id="2" name="Header Placeholder 1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Which commercial fisheries produce local seafood in Hawaii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815126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5120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>
              <a:latin typeface="Gill Sans MT" panose="020B0502020104020203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Hawaii Seafood Council</a:t>
            </a:r>
            <a:endParaRPr lang="en-US"/>
          </a:p>
        </p:txBody>
      </p:sp>
      <p:sp>
        <p:nvSpPr>
          <p:cNvPr id="51205" name="Slide Number Placeholder 4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1pPr>
            <a:lvl2pPr marL="785372" indent="-302066">
              <a:defRPr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2pPr>
            <a:lvl3pPr marL="1208265" indent="-241653">
              <a:defRPr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3pPr>
            <a:lvl4pPr marL="1691571" indent="-241653">
              <a:defRPr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4pPr>
            <a:lvl5pPr marL="2174878" indent="-241653">
              <a:defRPr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5pPr>
            <a:lvl6pPr marL="2658184" indent="-241653" defTabSz="48330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6pPr>
            <a:lvl7pPr marL="3141490" indent="-241653" defTabSz="48330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7pPr>
            <a:lvl8pPr marL="3624796" indent="-241653" defTabSz="48330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8pPr>
            <a:lvl9pPr marL="4108102" indent="-241653" defTabSz="48330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9pPr>
          </a:lstStyle>
          <a:p>
            <a:fld id="{C91B15F5-8352-4D21-824A-90130441D0B2}" type="slidenum">
              <a:rPr lang="en-US" altLang="en-US" smtClean="0"/>
              <a:pPr/>
              <a:t>19</a:t>
            </a:fld>
            <a:endParaRPr lang="en-US" altLang="en-US" smtClean="0"/>
          </a:p>
        </p:txBody>
      </p:sp>
      <p:sp>
        <p:nvSpPr>
          <p:cNvPr id="2" name="Header Placeholder 1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Which commercial fisheries produce local seafood in Hawaii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06935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638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>
              <a:latin typeface="Gill Sans MT" panose="020B0502020104020203" pitchFamily="34" charset="0"/>
            </a:endParaRPr>
          </a:p>
        </p:txBody>
      </p:sp>
      <p:sp>
        <p:nvSpPr>
          <p:cNvPr id="16388" name="Footer Placeholder 3"/>
          <p:cNvSpPr>
            <a:spLocks noGrp="1"/>
          </p:cNvSpPr>
          <p:nvPr>
            <p:ph type="ftr" sz="quarter" idx="4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1pPr>
            <a:lvl2pPr marL="785372" indent="-302066">
              <a:defRPr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2pPr>
            <a:lvl3pPr marL="1208265" indent="-241653">
              <a:defRPr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3pPr>
            <a:lvl4pPr marL="1691571" indent="-241653">
              <a:defRPr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4pPr>
            <a:lvl5pPr marL="2174878" indent="-241653">
              <a:defRPr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5pPr>
            <a:lvl6pPr marL="2658184" indent="-241653" defTabSz="48330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6pPr>
            <a:lvl7pPr marL="3141490" indent="-241653" defTabSz="48330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7pPr>
            <a:lvl8pPr marL="3624796" indent="-241653" defTabSz="48330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8pPr>
            <a:lvl9pPr marL="4108102" indent="-241653" defTabSz="48330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mtClean="0"/>
              <a:t>Hawaii Seafood Council</a:t>
            </a:r>
          </a:p>
        </p:txBody>
      </p:sp>
      <p:sp>
        <p:nvSpPr>
          <p:cNvPr id="16389" name="Slide Number Placeholder 4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1pPr>
            <a:lvl2pPr marL="785372" indent="-302066">
              <a:defRPr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2pPr>
            <a:lvl3pPr marL="1208265" indent="-241653">
              <a:defRPr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3pPr>
            <a:lvl4pPr marL="1691571" indent="-241653">
              <a:defRPr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4pPr>
            <a:lvl5pPr marL="2174878" indent="-241653">
              <a:defRPr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5pPr>
            <a:lvl6pPr marL="2658184" indent="-241653" defTabSz="48330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6pPr>
            <a:lvl7pPr marL="3141490" indent="-241653" defTabSz="48330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7pPr>
            <a:lvl8pPr marL="3624796" indent="-241653" defTabSz="48330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8pPr>
            <a:lvl9pPr marL="4108102" indent="-241653" defTabSz="48330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9pPr>
          </a:lstStyle>
          <a:p>
            <a:fld id="{1E505BCD-A1B5-435A-A4E9-33597B29610A}" type="slidenum">
              <a:rPr lang="en-US" altLang="en-US" smtClean="0"/>
              <a:pPr/>
              <a:t>2</a:t>
            </a:fld>
            <a:endParaRPr lang="en-US" altLang="en-US" smtClean="0"/>
          </a:p>
        </p:txBody>
      </p:sp>
      <p:sp>
        <p:nvSpPr>
          <p:cNvPr id="2" name="Header Placeholder 1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Which commercial fisheries produce local seafood in Hawaii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75471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843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>
              <a:latin typeface="Gill Sans MT" panose="020B0502020104020203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Hawaii Seafood Council</a:t>
            </a:r>
            <a:endParaRPr lang="en-US"/>
          </a:p>
        </p:txBody>
      </p:sp>
      <p:sp>
        <p:nvSpPr>
          <p:cNvPr id="18437" name="Slide Number Placeholder 4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1pPr>
            <a:lvl2pPr marL="785372" indent="-302066">
              <a:defRPr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2pPr>
            <a:lvl3pPr marL="1208265" indent="-241653">
              <a:defRPr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3pPr>
            <a:lvl4pPr marL="1691571" indent="-241653">
              <a:defRPr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4pPr>
            <a:lvl5pPr marL="2174878" indent="-241653">
              <a:defRPr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5pPr>
            <a:lvl6pPr marL="2658184" indent="-241653" defTabSz="48330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6pPr>
            <a:lvl7pPr marL="3141490" indent="-241653" defTabSz="48330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7pPr>
            <a:lvl8pPr marL="3624796" indent="-241653" defTabSz="48330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8pPr>
            <a:lvl9pPr marL="4108102" indent="-241653" defTabSz="48330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9pPr>
          </a:lstStyle>
          <a:p>
            <a:fld id="{437642CC-1814-4F4B-980A-17183EC5DA2E}" type="slidenum">
              <a:rPr lang="en-US" altLang="en-US" smtClean="0"/>
              <a:pPr/>
              <a:t>3</a:t>
            </a:fld>
            <a:endParaRPr lang="en-US" altLang="en-US" smtClean="0"/>
          </a:p>
        </p:txBody>
      </p:sp>
      <p:sp>
        <p:nvSpPr>
          <p:cNvPr id="2" name="Header Placeholder 1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Which commercial fisheries produce local seafood in Hawaii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86618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2048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>
              <a:latin typeface="Gill Sans MT" panose="020B0502020104020203" pitchFamily="34" charset="0"/>
            </a:endParaRPr>
          </a:p>
        </p:txBody>
      </p:sp>
      <p:sp>
        <p:nvSpPr>
          <p:cNvPr id="20484" name="Footer Placeholder 3"/>
          <p:cNvSpPr>
            <a:spLocks noGrp="1"/>
          </p:cNvSpPr>
          <p:nvPr>
            <p:ph type="ftr" sz="quarter" idx="4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1pPr>
            <a:lvl2pPr marL="785372" indent="-302066">
              <a:defRPr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2pPr>
            <a:lvl3pPr marL="1208265" indent="-241653">
              <a:defRPr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3pPr>
            <a:lvl4pPr marL="1691571" indent="-241653">
              <a:defRPr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4pPr>
            <a:lvl5pPr marL="2174878" indent="-241653">
              <a:defRPr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5pPr>
            <a:lvl6pPr marL="2658184" indent="-241653" defTabSz="48330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6pPr>
            <a:lvl7pPr marL="3141490" indent="-241653" defTabSz="48330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7pPr>
            <a:lvl8pPr marL="3624796" indent="-241653" defTabSz="48330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8pPr>
            <a:lvl9pPr marL="4108102" indent="-241653" defTabSz="48330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mtClean="0"/>
              <a:t>Hawaii Seafood Council</a:t>
            </a:r>
          </a:p>
        </p:txBody>
      </p:sp>
      <p:sp>
        <p:nvSpPr>
          <p:cNvPr id="20485" name="Slide Number Placeholder 4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1pPr>
            <a:lvl2pPr marL="785372" indent="-302066">
              <a:defRPr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2pPr>
            <a:lvl3pPr marL="1208265" indent="-241653">
              <a:defRPr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3pPr>
            <a:lvl4pPr marL="1691571" indent="-241653">
              <a:defRPr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4pPr>
            <a:lvl5pPr marL="2174878" indent="-241653">
              <a:defRPr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5pPr>
            <a:lvl6pPr marL="2658184" indent="-241653" defTabSz="48330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6pPr>
            <a:lvl7pPr marL="3141490" indent="-241653" defTabSz="48330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7pPr>
            <a:lvl8pPr marL="3624796" indent="-241653" defTabSz="48330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8pPr>
            <a:lvl9pPr marL="4108102" indent="-241653" defTabSz="48330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9pPr>
          </a:lstStyle>
          <a:p>
            <a:fld id="{CFA48C73-028A-4A5B-89B2-3FDE4A397008}" type="slidenum">
              <a:rPr lang="en-US" altLang="en-US" smtClean="0"/>
              <a:pPr/>
              <a:t>4</a:t>
            </a:fld>
            <a:endParaRPr lang="en-US" altLang="en-US" smtClean="0"/>
          </a:p>
        </p:txBody>
      </p:sp>
      <p:sp>
        <p:nvSpPr>
          <p:cNvPr id="2" name="Header Placeholder 1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Which commercial fisheries produce local seafood in Hawaii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521867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2253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>
              <a:latin typeface="Gill Sans MT" panose="020B0502020104020203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Hawaii Seafood Council</a:t>
            </a:r>
            <a:endParaRPr lang="en-US"/>
          </a:p>
        </p:txBody>
      </p:sp>
      <p:sp>
        <p:nvSpPr>
          <p:cNvPr id="22533" name="Slide Number Placeholder 4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1pPr>
            <a:lvl2pPr marL="785372" indent="-302066">
              <a:defRPr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2pPr>
            <a:lvl3pPr marL="1208265" indent="-241653">
              <a:defRPr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3pPr>
            <a:lvl4pPr marL="1691571" indent="-241653">
              <a:defRPr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4pPr>
            <a:lvl5pPr marL="2174878" indent="-241653">
              <a:defRPr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5pPr>
            <a:lvl6pPr marL="2658184" indent="-241653" defTabSz="48330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6pPr>
            <a:lvl7pPr marL="3141490" indent="-241653" defTabSz="48330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7pPr>
            <a:lvl8pPr marL="3624796" indent="-241653" defTabSz="48330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8pPr>
            <a:lvl9pPr marL="4108102" indent="-241653" defTabSz="48330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9pPr>
          </a:lstStyle>
          <a:p>
            <a:fld id="{8C9546A8-F7BE-4DF3-92F9-4B05F8F2E5D5}" type="slidenum">
              <a:rPr lang="en-US" altLang="en-US" smtClean="0"/>
              <a:pPr/>
              <a:t>5</a:t>
            </a:fld>
            <a:endParaRPr lang="en-US" altLang="en-US" smtClean="0"/>
          </a:p>
        </p:txBody>
      </p:sp>
      <p:sp>
        <p:nvSpPr>
          <p:cNvPr id="2" name="Header Placeholder 1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Which commercial fisheries produce local seafood in Hawaii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427756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2457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>
              <a:latin typeface="Gill Sans MT" panose="020B0502020104020203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Hawaii Seafood Council</a:t>
            </a:r>
            <a:endParaRPr lang="en-US"/>
          </a:p>
        </p:txBody>
      </p:sp>
      <p:sp>
        <p:nvSpPr>
          <p:cNvPr id="24581" name="Slide Number Placeholder 4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1pPr>
            <a:lvl2pPr marL="785372" indent="-302066">
              <a:defRPr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2pPr>
            <a:lvl3pPr marL="1208265" indent="-241653">
              <a:defRPr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3pPr>
            <a:lvl4pPr marL="1691571" indent="-241653">
              <a:defRPr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4pPr>
            <a:lvl5pPr marL="2174878" indent="-241653">
              <a:defRPr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5pPr>
            <a:lvl6pPr marL="2658184" indent="-241653" defTabSz="48330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6pPr>
            <a:lvl7pPr marL="3141490" indent="-241653" defTabSz="48330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7pPr>
            <a:lvl8pPr marL="3624796" indent="-241653" defTabSz="48330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8pPr>
            <a:lvl9pPr marL="4108102" indent="-241653" defTabSz="48330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9pPr>
          </a:lstStyle>
          <a:p>
            <a:fld id="{99EF667C-4C1C-4533-8641-8B3F2321024B}" type="slidenum">
              <a:rPr lang="en-US" altLang="en-US" smtClean="0"/>
              <a:pPr/>
              <a:t>6</a:t>
            </a:fld>
            <a:endParaRPr lang="en-US" altLang="en-US" smtClean="0"/>
          </a:p>
        </p:txBody>
      </p:sp>
      <p:sp>
        <p:nvSpPr>
          <p:cNvPr id="2" name="Header Placeholder 1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Which commercial fisheries produce local seafood in Hawaii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34025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2662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>
              <a:latin typeface="Gill Sans MT" panose="020B0502020104020203" pitchFamily="34" charset="0"/>
            </a:endParaRPr>
          </a:p>
        </p:txBody>
      </p:sp>
      <p:sp>
        <p:nvSpPr>
          <p:cNvPr id="26628" name="Footer Placeholder 3"/>
          <p:cNvSpPr>
            <a:spLocks noGrp="1"/>
          </p:cNvSpPr>
          <p:nvPr>
            <p:ph type="ftr" sz="quarter" idx="4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1pPr>
            <a:lvl2pPr marL="785372" indent="-302066">
              <a:defRPr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2pPr>
            <a:lvl3pPr marL="1208265" indent="-241653">
              <a:defRPr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3pPr>
            <a:lvl4pPr marL="1691571" indent="-241653">
              <a:defRPr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4pPr>
            <a:lvl5pPr marL="2174878" indent="-241653">
              <a:defRPr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5pPr>
            <a:lvl6pPr marL="2658184" indent="-241653" defTabSz="48330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6pPr>
            <a:lvl7pPr marL="3141490" indent="-241653" defTabSz="48330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7pPr>
            <a:lvl8pPr marL="3624796" indent="-241653" defTabSz="48330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8pPr>
            <a:lvl9pPr marL="4108102" indent="-241653" defTabSz="48330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mtClean="0"/>
              <a:t>Hawaii Seafood Council</a:t>
            </a:r>
          </a:p>
        </p:txBody>
      </p:sp>
      <p:sp>
        <p:nvSpPr>
          <p:cNvPr id="26629" name="Slide Number Placeholder 4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1pPr>
            <a:lvl2pPr marL="785372" indent="-302066">
              <a:defRPr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2pPr>
            <a:lvl3pPr marL="1208265" indent="-241653">
              <a:defRPr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3pPr>
            <a:lvl4pPr marL="1691571" indent="-241653">
              <a:defRPr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4pPr>
            <a:lvl5pPr marL="2174878" indent="-241653">
              <a:defRPr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5pPr>
            <a:lvl6pPr marL="2658184" indent="-241653" defTabSz="48330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6pPr>
            <a:lvl7pPr marL="3141490" indent="-241653" defTabSz="48330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7pPr>
            <a:lvl8pPr marL="3624796" indent="-241653" defTabSz="48330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8pPr>
            <a:lvl9pPr marL="4108102" indent="-241653" defTabSz="48330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9pPr>
          </a:lstStyle>
          <a:p>
            <a:fld id="{388DDF3E-1C68-4035-8882-A4658C8C9923}" type="slidenum">
              <a:rPr lang="en-US" altLang="en-US" smtClean="0"/>
              <a:pPr/>
              <a:t>7</a:t>
            </a:fld>
            <a:endParaRPr lang="en-US" altLang="en-US" smtClean="0"/>
          </a:p>
        </p:txBody>
      </p:sp>
      <p:sp>
        <p:nvSpPr>
          <p:cNvPr id="2" name="Header Placeholder 1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Which commercial fisheries produce local seafood in Hawaii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763842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2867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>
              <a:latin typeface="Gill Sans MT" panose="020B0502020104020203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Hawaii Seafood Council</a:t>
            </a:r>
            <a:endParaRPr lang="en-US"/>
          </a:p>
        </p:txBody>
      </p:sp>
      <p:sp>
        <p:nvSpPr>
          <p:cNvPr id="28677" name="Slide Number Placeholder 4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1pPr>
            <a:lvl2pPr marL="785372" indent="-302066">
              <a:defRPr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2pPr>
            <a:lvl3pPr marL="1208265" indent="-241653">
              <a:defRPr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3pPr>
            <a:lvl4pPr marL="1691571" indent="-241653">
              <a:defRPr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4pPr>
            <a:lvl5pPr marL="2174878" indent="-241653">
              <a:defRPr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5pPr>
            <a:lvl6pPr marL="2658184" indent="-241653" defTabSz="48330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6pPr>
            <a:lvl7pPr marL="3141490" indent="-241653" defTabSz="48330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7pPr>
            <a:lvl8pPr marL="3624796" indent="-241653" defTabSz="48330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8pPr>
            <a:lvl9pPr marL="4108102" indent="-241653" defTabSz="48330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9pPr>
          </a:lstStyle>
          <a:p>
            <a:fld id="{4FEACED7-7273-46D2-B93A-731A8CA57A8A}" type="slidenum">
              <a:rPr lang="en-US" altLang="en-US" smtClean="0"/>
              <a:pPr/>
              <a:t>8</a:t>
            </a:fld>
            <a:endParaRPr lang="en-US" altLang="en-US" smtClean="0"/>
          </a:p>
        </p:txBody>
      </p:sp>
      <p:sp>
        <p:nvSpPr>
          <p:cNvPr id="2" name="Header Placeholder 1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Which commercial fisheries produce local seafood in Hawaii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307077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3072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>
              <a:latin typeface="Gill Sans MT" panose="020B0502020104020203" pitchFamily="34" charset="0"/>
            </a:endParaRPr>
          </a:p>
        </p:txBody>
      </p:sp>
      <p:sp>
        <p:nvSpPr>
          <p:cNvPr id="30724" name="Footer Placeholder 3"/>
          <p:cNvSpPr>
            <a:spLocks noGrp="1"/>
          </p:cNvSpPr>
          <p:nvPr>
            <p:ph type="ftr" sz="quarter" idx="4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1pPr>
            <a:lvl2pPr marL="785372" indent="-302066">
              <a:defRPr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2pPr>
            <a:lvl3pPr marL="1208265" indent="-241653">
              <a:defRPr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3pPr>
            <a:lvl4pPr marL="1691571" indent="-241653">
              <a:defRPr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4pPr>
            <a:lvl5pPr marL="2174878" indent="-241653">
              <a:defRPr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5pPr>
            <a:lvl6pPr marL="2658184" indent="-241653" defTabSz="48330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6pPr>
            <a:lvl7pPr marL="3141490" indent="-241653" defTabSz="48330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7pPr>
            <a:lvl8pPr marL="3624796" indent="-241653" defTabSz="48330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8pPr>
            <a:lvl9pPr marL="4108102" indent="-241653" defTabSz="48330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mtClean="0"/>
              <a:t>Hawaii Seafood Council</a:t>
            </a:r>
          </a:p>
        </p:txBody>
      </p:sp>
      <p:sp>
        <p:nvSpPr>
          <p:cNvPr id="30725" name="Slide Number Placeholder 4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1pPr>
            <a:lvl2pPr marL="785372" indent="-302066">
              <a:defRPr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2pPr>
            <a:lvl3pPr marL="1208265" indent="-241653">
              <a:defRPr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3pPr>
            <a:lvl4pPr marL="1691571" indent="-241653">
              <a:defRPr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4pPr>
            <a:lvl5pPr marL="2174878" indent="-241653">
              <a:defRPr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5pPr>
            <a:lvl6pPr marL="2658184" indent="-241653" defTabSz="48330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6pPr>
            <a:lvl7pPr marL="3141490" indent="-241653" defTabSz="48330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7pPr>
            <a:lvl8pPr marL="3624796" indent="-241653" defTabSz="48330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8pPr>
            <a:lvl9pPr marL="4108102" indent="-241653" defTabSz="48330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9pPr>
          </a:lstStyle>
          <a:p>
            <a:fld id="{2984B6F2-124E-458F-8834-AB8B57576BD6}" type="slidenum">
              <a:rPr lang="en-US" altLang="en-US" smtClean="0"/>
              <a:pPr/>
              <a:t>9</a:t>
            </a:fld>
            <a:endParaRPr lang="en-US" altLang="en-US" smtClean="0"/>
          </a:p>
        </p:txBody>
      </p:sp>
      <p:sp>
        <p:nvSpPr>
          <p:cNvPr id="2" name="Header Placeholder 1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Which commercial fisheries produce local seafood in Hawaii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05413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0" y="0"/>
            <a:ext cx="9144000" cy="6858000"/>
          </a:xfrm>
        </p:spPr>
        <p:txBody>
          <a:bodyPr rtlCol="0">
            <a:no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Drag picture to placeholder or click icon to add</a:t>
            </a:r>
          </a:p>
        </p:txBody>
      </p:sp>
      <p:sp>
        <p:nvSpPr>
          <p:cNvPr id="11" name="Title 1"/>
          <p:cNvSpPr>
            <a:spLocks noGrp="1"/>
          </p:cNvSpPr>
          <p:nvPr>
            <p:ph type="ctrTitle"/>
          </p:nvPr>
        </p:nvSpPr>
        <p:spPr>
          <a:xfrm>
            <a:off x="1099075" y="0"/>
            <a:ext cx="3472925" cy="6858000"/>
          </a:xfrm>
          <a:solidFill>
            <a:schemeClr val="tx1">
              <a:lumMod val="75000"/>
              <a:lumOff val="25000"/>
            </a:schemeClr>
          </a:solidFill>
        </p:spPr>
        <p:txBody>
          <a:bodyPr lIns="457200" tIns="685800" rIns="457200" bIns="3657600">
            <a:noAutofit/>
          </a:bodyPr>
          <a:lstStyle>
            <a:lvl1pPr>
              <a:spcAft>
                <a:spcPts val="600"/>
              </a:spcAft>
              <a:defRPr sz="2800" baseline="0">
                <a:solidFill>
                  <a:srgbClr val="00A5D9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8" name="Subtitle 2"/>
          <p:cNvSpPr>
            <a:spLocks noGrp="1"/>
          </p:cNvSpPr>
          <p:nvPr>
            <p:ph type="subTitle" idx="1"/>
          </p:nvPr>
        </p:nvSpPr>
        <p:spPr>
          <a:xfrm>
            <a:off x="1524000" y="3545018"/>
            <a:ext cx="2667000" cy="1143000"/>
          </a:xfrm>
        </p:spPr>
        <p:txBody>
          <a:bodyPr anchor="b">
            <a:noAutofit/>
          </a:bodyPr>
          <a:lstStyle>
            <a:lvl1pPr marL="0" indent="0" algn="l">
              <a:buNone/>
              <a:defRPr sz="1800" baseline="0">
                <a:solidFill>
                  <a:srgbClr val="004680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9" name="Picture Placeholder 9"/>
          <p:cNvSpPr>
            <a:spLocks noGrp="1"/>
          </p:cNvSpPr>
          <p:nvPr>
            <p:ph type="pic" sz="quarter" idx="16"/>
          </p:nvPr>
        </p:nvSpPr>
        <p:spPr>
          <a:xfrm>
            <a:off x="1524000" y="4865688"/>
            <a:ext cx="2641600" cy="1042987"/>
          </a:xfrm>
        </p:spPr>
        <p:txBody>
          <a:bodyPr rtlCol="0">
            <a:noAutofit/>
          </a:bodyPr>
          <a:lstStyle>
            <a:lvl1pPr marL="0" indent="0">
              <a:buNone/>
              <a:defRPr baseline="0"/>
            </a:lvl1pPr>
          </a:lstStyle>
          <a:p>
            <a:pPr lvl="0"/>
            <a:r>
              <a:rPr lang="en-US" noProof="0"/>
              <a:t>Drag picture to placeholder or click icon to add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0688CD-0450-4410-9310-B428F4802264}" type="datetime1">
              <a:rPr lang="en-US" altLang="en-US"/>
              <a:pPr>
                <a:defRPr/>
              </a:pPr>
              <a:t>1/17/2018</a:t>
            </a:fld>
            <a:endParaRPr lang="en-US" alt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8"/>
          </p:nvPr>
        </p:nvSpPr>
        <p:spPr>
          <a:xfrm>
            <a:off x="457200" y="6356350"/>
            <a:ext cx="20828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Hawaii Seafood Council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F7FC0D-86F0-44EB-A639-B927A57FCAA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966597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actoid: rul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419100" y="465138"/>
            <a:ext cx="8301038" cy="4979987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40000" dist="23000" dir="5400000" rotWithShape="0">
              <a:srgbClr val="808080">
                <a:alpha val="34998"/>
              </a:srgbClr>
            </a:outerShdw>
          </a:effectLst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Gill Sans MT"/>
              <a:ea typeface="+mn-ea"/>
            </a:endParaRPr>
          </a:p>
        </p:txBody>
      </p:sp>
      <p:pic>
        <p:nvPicPr>
          <p:cNvPr id="6" name="Picture 7" descr="fpo_hsc_logo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3238" y="588963"/>
            <a:ext cx="1503362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" name="Straight Connector 7"/>
          <p:cNvCxnSpPr/>
          <p:nvPr/>
        </p:nvCxnSpPr>
        <p:spPr>
          <a:xfrm>
            <a:off x="419100" y="1247775"/>
            <a:ext cx="8312150" cy="0"/>
          </a:xfrm>
          <a:prstGeom prst="line">
            <a:avLst/>
          </a:prstGeom>
          <a:ln w="12700">
            <a:solidFill>
              <a:srgbClr val="FF6666">
                <a:alpha val="5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9" name="Group 9"/>
          <p:cNvGrpSpPr>
            <a:grpSpLocks/>
          </p:cNvGrpSpPr>
          <p:nvPr/>
        </p:nvGrpSpPr>
        <p:grpSpPr bwMode="auto">
          <a:xfrm>
            <a:off x="419100" y="1609725"/>
            <a:ext cx="8312150" cy="3538538"/>
            <a:chOff x="419567" y="1610312"/>
            <a:chExt cx="8311954" cy="3538148"/>
          </a:xfrm>
        </p:grpSpPr>
        <p:cxnSp>
          <p:nvCxnSpPr>
            <p:cNvPr id="10" name="Straight Connector 9"/>
            <p:cNvCxnSpPr/>
            <p:nvPr userDrawn="1"/>
          </p:nvCxnSpPr>
          <p:spPr>
            <a:xfrm>
              <a:off x="419567" y="1610312"/>
              <a:ext cx="8311954" cy="0"/>
            </a:xfrm>
            <a:prstGeom prst="line">
              <a:avLst/>
            </a:prstGeom>
            <a:ln w="12700">
              <a:solidFill>
                <a:schemeClr val="tx2">
                  <a:alpha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 userDrawn="1"/>
          </p:nvCxnSpPr>
          <p:spPr>
            <a:xfrm>
              <a:off x="419567" y="1932539"/>
              <a:ext cx="8311954" cy="0"/>
            </a:xfrm>
            <a:prstGeom prst="line">
              <a:avLst/>
            </a:prstGeom>
            <a:ln w="12700">
              <a:solidFill>
                <a:schemeClr val="tx2">
                  <a:alpha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 userDrawn="1"/>
          </p:nvCxnSpPr>
          <p:spPr>
            <a:xfrm>
              <a:off x="419567" y="2253179"/>
              <a:ext cx="8311954" cy="0"/>
            </a:xfrm>
            <a:prstGeom prst="line">
              <a:avLst/>
            </a:prstGeom>
            <a:ln w="12700">
              <a:solidFill>
                <a:schemeClr val="tx2">
                  <a:alpha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 userDrawn="1"/>
          </p:nvCxnSpPr>
          <p:spPr>
            <a:xfrm>
              <a:off x="419567" y="2575406"/>
              <a:ext cx="8311954" cy="0"/>
            </a:xfrm>
            <a:prstGeom prst="line">
              <a:avLst/>
            </a:prstGeom>
            <a:ln w="12700">
              <a:solidFill>
                <a:schemeClr val="tx2">
                  <a:alpha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 userDrawn="1"/>
          </p:nvCxnSpPr>
          <p:spPr>
            <a:xfrm>
              <a:off x="419567" y="2897633"/>
              <a:ext cx="8311954" cy="0"/>
            </a:xfrm>
            <a:prstGeom prst="line">
              <a:avLst/>
            </a:prstGeom>
            <a:ln w="12700">
              <a:solidFill>
                <a:schemeClr val="tx2">
                  <a:alpha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 userDrawn="1"/>
          </p:nvCxnSpPr>
          <p:spPr>
            <a:xfrm>
              <a:off x="419567" y="3218273"/>
              <a:ext cx="8311954" cy="0"/>
            </a:xfrm>
            <a:prstGeom prst="line">
              <a:avLst/>
            </a:prstGeom>
            <a:ln w="12700">
              <a:solidFill>
                <a:schemeClr val="tx2">
                  <a:alpha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 userDrawn="1"/>
          </p:nvCxnSpPr>
          <p:spPr>
            <a:xfrm>
              <a:off x="419567" y="3540499"/>
              <a:ext cx="8311954" cy="0"/>
            </a:xfrm>
            <a:prstGeom prst="line">
              <a:avLst/>
            </a:prstGeom>
            <a:ln w="12700">
              <a:solidFill>
                <a:schemeClr val="tx2">
                  <a:alpha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 userDrawn="1"/>
          </p:nvCxnSpPr>
          <p:spPr>
            <a:xfrm>
              <a:off x="419567" y="3861139"/>
              <a:ext cx="8311954" cy="0"/>
            </a:xfrm>
            <a:prstGeom prst="line">
              <a:avLst/>
            </a:prstGeom>
            <a:ln w="12700">
              <a:solidFill>
                <a:schemeClr val="tx2">
                  <a:alpha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 userDrawn="1"/>
          </p:nvCxnSpPr>
          <p:spPr>
            <a:xfrm>
              <a:off x="419567" y="4183366"/>
              <a:ext cx="8311954" cy="0"/>
            </a:xfrm>
            <a:prstGeom prst="line">
              <a:avLst/>
            </a:prstGeom>
            <a:ln w="12700">
              <a:solidFill>
                <a:schemeClr val="tx2">
                  <a:alpha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 userDrawn="1"/>
          </p:nvCxnSpPr>
          <p:spPr>
            <a:xfrm>
              <a:off x="419567" y="4505593"/>
              <a:ext cx="8311954" cy="0"/>
            </a:xfrm>
            <a:prstGeom prst="line">
              <a:avLst/>
            </a:prstGeom>
            <a:ln w="12700">
              <a:solidFill>
                <a:schemeClr val="tx2">
                  <a:alpha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 userDrawn="1"/>
          </p:nvCxnSpPr>
          <p:spPr>
            <a:xfrm>
              <a:off x="419567" y="4826233"/>
              <a:ext cx="8311954" cy="0"/>
            </a:xfrm>
            <a:prstGeom prst="line">
              <a:avLst/>
            </a:prstGeom>
            <a:ln w="12700">
              <a:solidFill>
                <a:schemeClr val="tx2">
                  <a:alpha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 userDrawn="1"/>
          </p:nvCxnSpPr>
          <p:spPr>
            <a:xfrm>
              <a:off x="419567" y="5148460"/>
              <a:ext cx="8311954" cy="0"/>
            </a:xfrm>
            <a:prstGeom prst="line">
              <a:avLst/>
            </a:prstGeom>
            <a:ln w="12700">
              <a:solidFill>
                <a:schemeClr val="tx2">
                  <a:alpha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Text Placeholder 10"/>
          <p:cNvSpPr>
            <a:spLocks noGrp="1"/>
          </p:cNvSpPr>
          <p:nvPr>
            <p:ph type="body" sz="quarter" idx="14"/>
          </p:nvPr>
        </p:nvSpPr>
        <p:spPr>
          <a:xfrm>
            <a:off x="457200" y="5715000"/>
            <a:ext cx="8229600" cy="457200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400">
                <a:solidFill>
                  <a:schemeClr val="tx1">
                    <a:lumMod val="75000"/>
                  </a:schemeClr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23" name="Content Placeholder 3"/>
          <p:cNvSpPr>
            <a:spLocks noGrp="1"/>
          </p:cNvSpPr>
          <p:nvPr>
            <p:ph sz="half" idx="2"/>
          </p:nvPr>
        </p:nvSpPr>
        <p:spPr>
          <a:xfrm>
            <a:off x="759756" y="1610312"/>
            <a:ext cx="7030575" cy="3594850"/>
          </a:xfrm>
        </p:spPr>
        <p:txBody>
          <a:bodyPr>
            <a:noAutofit/>
          </a:bodyPr>
          <a:lstStyle>
            <a:lvl1pPr marL="0" indent="0">
              <a:buNone/>
              <a:defRPr sz="2200">
                <a:solidFill>
                  <a:schemeClr val="bg1">
                    <a:lumMod val="75000"/>
                    <a:lumOff val="25000"/>
                  </a:schemeClr>
                </a:solidFill>
              </a:defRPr>
            </a:lvl1pPr>
            <a:lvl2pPr>
              <a:defRPr sz="2400">
                <a:solidFill>
                  <a:schemeClr val="bg1">
                    <a:lumMod val="75000"/>
                    <a:lumOff val="25000"/>
                  </a:schemeClr>
                </a:solidFill>
              </a:defRPr>
            </a:lvl2pPr>
            <a:lvl3pPr>
              <a:defRPr sz="2400">
                <a:solidFill>
                  <a:schemeClr val="bg1">
                    <a:lumMod val="75000"/>
                    <a:lumOff val="25000"/>
                  </a:schemeClr>
                </a:solidFill>
              </a:defRPr>
            </a:lvl3pPr>
            <a:lvl4pPr>
              <a:defRPr sz="2400">
                <a:solidFill>
                  <a:schemeClr val="bg1">
                    <a:lumMod val="75000"/>
                    <a:lumOff val="25000"/>
                  </a:schemeClr>
                </a:solidFill>
              </a:defRPr>
            </a:lvl4pPr>
            <a:lvl5pPr>
              <a:defRPr sz="2400">
                <a:solidFill>
                  <a:schemeClr val="bg1">
                    <a:lumMod val="75000"/>
                    <a:lumOff val="25000"/>
                  </a:schemeClr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3874" y="469900"/>
            <a:ext cx="4063067" cy="777875"/>
          </a:xfrm>
        </p:spPr>
        <p:txBody>
          <a:bodyPr lIns="274320" tIns="228600" rIns="274320" bIns="228600"/>
          <a:lstStyle>
            <a:lvl1pPr>
              <a:defRPr sz="2200" cap="all" spc="1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2" name="Date Placeholder 2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C7255E-B45B-4143-B70E-4122E75FEF7C}" type="datetime1">
              <a:rPr lang="en-US" altLang="en-US"/>
              <a:pPr>
                <a:defRPr/>
              </a:pPr>
              <a:t>1/17/2018</a:t>
            </a:fld>
            <a:endParaRPr lang="en-US" altLang="en-US"/>
          </a:p>
        </p:txBody>
      </p:sp>
      <p:sp>
        <p:nvSpPr>
          <p:cNvPr id="24" name="Footer Placeholder 3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Hawaii Seafood Council</a:t>
            </a:r>
          </a:p>
        </p:txBody>
      </p:sp>
      <p:sp>
        <p:nvSpPr>
          <p:cNvPr id="25" name="Slide Number Placeholder 4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22D531-B726-4D88-B5D3-90C35292871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21168582"/>
      </p:ext>
    </p:extLst>
  </p:cSld>
  <p:clrMapOvr>
    <a:masterClrMapping/>
  </p:clrMapOvr>
  <p:hf sldNum="0" hd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actoid: bor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063" y="44450"/>
            <a:ext cx="8586787" cy="572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7" descr="fpo_hsc_logo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9700" y="884238"/>
            <a:ext cx="1504950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 Placeholder 10"/>
          <p:cNvSpPr>
            <a:spLocks noGrp="1"/>
          </p:cNvSpPr>
          <p:nvPr>
            <p:ph type="body" sz="quarter" idx="14"/>
          </p:nvPr>
        </p:nvSpPr>
        <p:spPr>
          <a:xfrm>
            <a:off x="457200" y="5715000"/>
            <a:ext cx="8229600" cy="457200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400">
                <a:solidFill>
                  <a:srgbClr val="7F7F7F"/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3" name="Content Placeholder 3"/>
          <p:cNvSpPr>
            <a:spLocks noGrp="1"/>
          </p:cNvSpPr>
          <p:nvPr>
            <p:ph sz="half" idx="2"/>
          </p:nvPr>
        </p:nvSpPr>
        <p:spPr>
          <a:xfrm>
            <a:off x="997886" y="1780416"/>
            <a:ext cx="7064595" cy="3118560"/>
          </a:xfrm>
        </p:spPr>
        <p:txBody>
          <a:bodyPr>
            <a:noAutofit/>
          </a:bodyPr>
          <a:lstStyle>
            <a:lvl1pPr marL="0" indent="0">
              <a:buNone/>
              <a:defRPr sz="2200">
                <a:solidFill>
                  <a:schemeClr val="bg1">
                    <a:lumMod val="75000"/>
                    <a:lumOff val="25000"/>
                  </a:schemeClr>
                </a:solidFill>
              </a:defRPr>
            </a:lvl1pPr>
            <a:lvl2pPr>
              <a:defRPr sz="2400">
                <a:solidFill>
                  <a:schemeClr val="bg1">
                    <a:lumMod val="75000"/>
                    <a:lumOff val="25000"/>
                  </a:schemeClr>
                </a:solidFill>
              </a:defRPr>
            </a:lvl2pPr>
            <a:lvl3pPr>
              <a:defRPr sz="2400">
                <a:solidFill>
                  <a:schemeClr val="bg1">
                    <a:lumMod val="75000"/>
                    <a:lumOff val="25000"/>
                  </a:schemeClr>
                </a:solidFill>
              </a:defRPr>
            </a:lvl3pPr>
            <a:lvl4pPr>
              <a:defRPr sz="2400">
                <a:solidFill>
                  <a:schemeClr val="bg1">
                    <a:lumMod val="75000"/>
                    <a:lumOff val="25000"/>
                  </a:schemeClr>
                </a:solidFill>
              </a:defRPr>
            </a:lvl4pPr>
            <a:lvl5pPr>
              <a:defRPr sz="2400">
                <a:solidFill>
                  <a:schemeClr val="bg1">
                    <a:lumMod val="75000"/>
                    <a:lumOff val="25000"/>
                  </a:schemeClr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822694" y="753779"/>
            <a:ext cx="4063067" cy="777875"/>
          </a:xfrm>
        </p:spPr>
        <p:txBody>
          <a:bodyPr lIns="274320" tIns="228600" rIns="274320" bIns="228600"/>
          <a:lstStyle>
            <a:lvl1pPr>
              <a:defRPr sz="2200" cap="all" spc="1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Date Placeholder 2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DADA03-D643-4D7B-BD65-ECC67C379F74}" type="datetime1">
              <a:rPr lang="en-US" altLang="en-US"/>
              <a:pPr>
                <a:defRPr/>
              </a:pPr>
              <a:t>1/17/2018</a:t>
            </a:fld>
            <a:endParaRPr lang="en-US" altLang="en-US"/>
          </a:p>
        </p:txBody>
      </p:sp>
      <p:sp>
        <p:nvSpPr>
          <p:cNvPr id="9" name="Footer Placeholder 3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Hawaii Seafood Council</a:t>
            </a:r>
          </a:p>
        </p:txBody>
      </p:sp>
      <p:sp>
        <p:nvSpPr>
          <p:cNvPr id="10" name="Slide Number Placeholder 4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EEFC4D-6EC8-41BE-931E-BD428941F07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09939637"/>
      </p:ext>
    </p:extLst>
  </p:cSld>
  <p:clrMapOvr>
    <a:masterClrMapping/>
  </p:clrMapOvr>
  <p:hf sldNum="0" hd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10"/>
          <p:cNvSpPr>
            <a:spLocks noGrp="1"/>
          </p:cNvSpPr>
          <p:nvPr>
            <p:ph type="body" sz="quarter" idx="14"/>
          </p:nvPr>
        </p:nvSpPr>
        <p:spPr>
          <a:xfrm>
            <a:off x="457200" y="5715000"/>
            <a:ext cx="8229600" cy="457200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400">
                <a:solidFill>
                  <a:schemeClr val="bg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3" name="Date Placeholder 1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2264AA-70ED-46D0-A2B0-C22BF5694B8D}" type="datetime1">
              <a:rPr lang="en-US" altLang="en-US"/>
              <a:pPr>
                <a:defRPr/>
              </a:pPr>
              <a:t>1/17/2018</a:t>
            </a:fld>
            <a:endParaRPr lang="en-US" altLang="en-US"/>
          </a:p>
        </p:txBody>
      </p:sp>
      <p:sp>
        <p:nvSpPr>
          <p:cNvPr id="4" name="Footer Placeholder 2"/>
          <p:cNvSpPr>
            <a:spLocks noGrp="1"/>
          </p:cNvSpPr>
          <p:nvPr>
            <p:ph type="ftr" sz="quarter" idx="16"/>
          </p:nvPr>
        </p:nvSpPr>
        <p:spPr>
          <a:xfrm>
            <a:off x="457200" y="6356350"/>
            <a:ext cx="1905000" cy="365125"/>
          </a:xfrm>
        </p:spPr>
        <p:txBody>
          <a:bodyPr/>
          <a:lstStyle>
            <a:lvl1pPr>
              <a:defRPr>
                <a:solidFill>
                  <a:srgbClr val="7F7F7F">
                    <a:alpha val="50000"/>
                  </a:srgbClr>
                </a:solidFill>
              </a:defRPr>
            </a:lvl1pPr>
          </a:lstStyle>
          <a:p>
            <a:pPr>
              <a:defRPr/>
            </a:pPr>
            <a:r>
              <a:rPr lang="en-US"/>
              <a:t>Hawaii Seafood Council</a:t>
            </a:r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6D0354-6AA0-4E6A-88B1-91DFE072DD9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2154424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inal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0" y="0"/>
            <a:ext cx="9144000" cy="6858000"/>
          </a:xfrm>
        </p:spPr>
        <p:txBody>
          <a:bodyPr rtlCol="0">
            <a:no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Drag picture to placeholder or click icon to add</a:t>
            </a:r>
          </a:p>
        </p:txBody>
      </p:sp>
      <p:sp>
        <p:nvSpPr>
          <p:cNvPr id="11" name="Title 1"/>
          <p:cNvSpPr>
            <a:spLocks noGrp="1"/>
          </p:cNvSpPr>
          <p:nvPr>
            <p:ph type="ctrTitle"/>
          </p:nvPr>
        </p:nvSpPr>
        <p:spPr>
          <a:xfrm>
            <a:off x="4773117" y="0"/>
            <a:ext cx="3472925" cy="6858000"/>
          </a:xfrm>
          <a:solidFill>
            <a:schemeClr val="tx1">
              <a:lumMod val="75000"/>
              <a:lumOff val="25000"/>
            </a:schemeClr>
          </a:solidFill>
        </p:spPr>
        <p:txBody>
          <a:bodyPr lIns="457200" tIns="685800" rIns="457200" bIns="3657600">
            <a:noAutofit/>
          </a:bodyPr>
          <a:lstStyle>
            <a:lvl1pPr>
              <a:defRPr sz="2400" baseline="0">
                <a:solidFill>
                  <a:srgbClr val="00A5D9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8" name="Subtitle 2"/>
          <p:cNvSpPr>
            <a:spLocks noGrp="1"/>
          </p:cNvSpPr>
          <p:nvPr>
            <p:ph type="subTitle" idx="1"/>
          </p:nvPr>
        </p:nvSpPr>
        <p:spPr>
          <a:xfrm>
            <a:off x="5198042" y="3194658"/>
            <a:ext cx="2667000" cy="1143000"/>
          </a:xfrm>
        </p:spPr>
        <p:txBody>
          <a:bodyPr anchor="b">
            <a:noAutofit/>
          </a:bodyPr>
          <a:lstStyle>
            <a:lvl1pPr marL="0" indent="0" algn="l">
              <a:buNone/>
              <a:defRPr sz="1800" baseline="0">
                <a:solidFill>
                  <a:srgbClr val="004680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9" name="Picture Placeholder 9"/>
          <p:cNvSpPr>
            <a:spLocks noGrp="1"/>
          </p:cNvSpPr>
          <p:nvPr>
            <p:ph type="pic" sz="quarter" idx="16"/>
          </p:nvPr>
        </p:nvSpPr>
        <p:spPr>
          <a:xfrm>
            <a:off x="5198042" y="4515328"/>
            <a:ext cx="2641600" cy="1042987"/>
          </a:xfrm>
        </p:spPr>
        <p:txBody>
          <a:bodyPr rtlCol="0">
            <a:noAutofit/>
          </a:bodyPr>
          <a:lstStyle>
            <a:lvl1pPr marL="0" indent="0">
              <a:buNone/>
              <a:defRPr baseline="0"/>
            </a:lvl1pPr>
          </a:lstStyle>
          <a:p>
            <a:pPr lvl="0"/>
            <a:r>
              <a:rPr lang="en-US" noProof="0"/>
              <a:t>Drag picture to placeholder or click icon to add</a:t>
            </a:r>
          </a:p>
        </p:txBody>
      </p:sp>
      <p:sp>
        <p:nvSpPr>
          <p:cNvPr id="10" name="Text Placeholder 10"/>
          <p:cNvSpPr>
            <a:spLocks noGrp="1"/>
          </p:cNvSpPr>
          <p:nvPr>
            <p:ph type="body" sz="quarter" idx="14"/>
          </p:nvPr>
        </p:nvSpPr>
        <p:spPr>
          <a:xfrm>
            <a:off x="5197424" y="5715000"/>
            <a:ext cx="2763339" cy="457200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600">
                <a:solidFill>
                  <a:srgbClr val="7F7F7F"/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260C8F-B8F8-41DE-8008-EAAA3F1D1D40}" type="datetime1">
              <a:rPr lang="en-US" altLang="en-US"/>
              <a:pPr>
                <a:defRPr/>
              </a:pPr>
              <a:t>1/17/2018</a:t>
            </a:fld>
            <a:endParaRPr lang="en-US" alt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8"/>
          </p:nvPr>
        </p:nvSpPr>
        <p:spPr>
          <a:xfrm>
            <a:off x="457200" y="6356350"/>
            <a:ext cx="1917700" cy="365125"/>
          </a:xfrm>
        </p:spPr>
        <p:txBody>
          <a:bodyPr/>
          <a:lstStyle>
            <a:lvl1pPr>
              <a:defRPr>
                <a:solidFill>
                  <a:srgbClr val="7F7F7F">
                    <a:alpha val="50000"/>
                  </a:srgbClr>
                </a:solidFill>
              </a:defRPr>
            </a:lvl1pPr>
          </a:lstStyle>
          <a:p>
            <a:pPr>
              <a:defRPr/>
            </a:pPr>
            <a:r>
              <a:rPr lang="en-US"/>
              <a:t>Hawaii Seafood Council</a:t>
            </a:r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564CB7-F6DD-4D3B-AB5D-57E7ABFE4C6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85330122"/>
      </p:ext>
    </p:extLst>
  </p:cSld>
  <p:clrMapOvr>
    <a:masterClrMapping/>
  </p:clrMapOvr>
  <p:hf sldNum="0" hd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4581525" cy="6858000"/>
          </a:xfrm>
          <a:prstGeom prst="rect">
            <a:avLst/>
          </a:prstGeom>
          <a:solidFill>
            <a:srgbClr val="00468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7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4581213" y="0"/>
            <a:ext cx="4561200" cy="6858000"/>
          </a:xfrm>
        </p:spPr>
        <p:txBody>
          <a:bodyPr rtlCol="0">
            <a:no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en-US" noProof="0" dirty="0" smtClean="0"/>
              <a:t>Drag picture to placeholder or click icon to add</a:t>
            </a:r>
            <a:endParaRPr lang="en-US" noProof="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10512"/>
            <a:ext cx="3457575" cy="1524856"/>
          </a:xfrm>
        </p:spPr>
        <p:txBody>
          <a:bodyPr anchor="b"/>
          <a:lstStyle>
            <a:lvl1pPr>
              <a:defRPr sz="2200" u="none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56830" y="2648705"/>
            <a:ext cx="3472699" cy="2847220"/>
          </a:xfrm>
        </p:spPr>
        <p:txBody>
          <a:bodyPr/>
          <a:lstStyle>
            <a:lvl1pPr marL="0" indent="0">
              <a:buFontTx/>
              <a:buNone/>
              <a:defRPr sz="2400">
                <a:solidFill>
                  <a:schemeClr val="tx1">
                    <a:lumMod val="95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6"/>
          </p:nvPr>
        </p:nvSpPr>
        <p:spPr>
          <a:xfrm>
            <a:off x="444500" y="5697538"/>
            <a:ext cx="3470275" cy="541337"/>
          </a:xfrm>
        </p:spPr>
        <p:txBody>
          <a:bodyPr/>
          <a:lstStyle>
            <a:lvl1pPr marL="0" indent="0">
              <a:buFontTx/>
              <a:buNone/>
              <a:defRPr sz="1600">
                <a:solidFill>
                  <a:schemeClr val="bg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2"/>
          <p:cNvSpPr>
            <a:spLocks noGrp="1"/>
          </p:cNvSpPr>
          <p:nvPr>
            <p:ph type="dt" sz="half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35789C-1B63-402E-B870-92CCA5E4F7CC}" type="datetime1">
              <a:rPr lang="en-US" altLang="en-US"/>
              <a:pPr>
                <a:defRPr/>
              </a:pPr>
              <a:t>1/17/2018</a:t>
            </a:fld>
            <a:endParaRPr lang="en-US" altLang="en-US"/>
          </a:p>
        </p:txBody>
      </p:sp>
      <p:sp>
        <p:nvSpPr>
          <p:cNvPr id="9" name="Footer Placeholder 3"/>
          <p:cNvSpPr>
            <a:spLocks noGrp="1"/>
          </p:cNvSpPr>
          <p:nvPr>
            <p:ph type="ftr" sz="quarter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Hawaii Seafood Council</a:t>
            </a:r>
          </a:p>
        </p:txBody>
      </p:sp>
      <p:sp>
        <p:nvSpPr>
          <p:cNvPr id="11" name="Slide Number Placeholder 4"/>
          <p:cNvSpPr>
            <a:spLocks noGrp="1"/>
          </p:cNvSpPr>
          <p:nvPr>
            <p:ph type="sldNum" sz="quarter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2A3B47-F828-4973-8B22-765E110FC16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41910966"/>
      </p:ext>
    </p:extLst>
  </p:cSld>
  <p:clrMapOvr>
    <a:masterClrMapping/>
  </p:clrMapOvr>
  <p:hf sldNum="0" hd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Divider (alterna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3600450"/>
            <a:ext cx="9144000" cy="3257550"/>
          </a:xfrm>
          <a:prstGeom prst="rect">
            <a:avLst/>
          </a:prstGeom>
          <a:solidFill>
            <a:srgbClr val="00468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0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0" y="0"/>
            <a:ext cx="9142413" cy="3600450"/>
          </a:xfrm>
        </p:spPr>
        <p:txBody>
          <a:bodyPr rtlCol="0">
            <a:no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en-US" noProof="0" dirty="0" smtClean="0"/>
              <a:t>Drag picture to placeholder or click icon to add</a:t>
            </a:r>
            <a:endParaRPr lang="en-US" noProof="0" dirty="0"/>
          </a:p>
        </p:txBody>
      </p:sp>
      <p:sp>
        <p:nvSpPr>
          <p:cNvPr id="8" name="Text Placeholder 10"/>
          <p:cNvSpPr>
            <a:spLocks noGrp="1"/>
          </p:cNvSpPr>
          <p:nvPr>
            <p:ph type="body" sz="quarter" idx="14"/>
          </p:nvPr>
        </p:nvSpPr>
        <p:spPr>
          <a:xfrm>
            <a:off x="454158" y="5715000"/>
            <a:ext cx="8251598" cy="457200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75000"/>
                  </a:schemeClr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454158" y="4392613"/>
            <a:ext cx="8240713" cy="1309687"/>
          </a:xfrm>
        </p:spPr>
        <p:txBody>
          <a:bodyPr/>
          <a:lstStyle>
            <a:lvl1pPr marL="0" indent="0">
              <a:buFontTx/>
              <a:buNone/>
              <a:defRPr>
                <a:solidFill>
                  <a:schemeClr val="bg1">
                    <a:lumMod val="10000"/>
                    <a:lumOff val="90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4158" y="3608388"/>
            <a:ext cx="8229600" cy="784225"/>
          </a:xfrm>
        </p:spPr>
        <p:txBody>
          <a:bodyPr anchor="b"/>
          <a:lstStyle>
            <a:lvl1pPr>
              <a:defRPr sz="2200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D1F520-2DEB-49C7-BDBE-4C64F403EA6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11" name="Date Placeholder 2"/>
          <p:cNvSpPr>
            <a:spLocks noGrp="1"/>
          </p:cNvSpPr>
          <p:nvPr>
            <p:ph type="dt" sz="half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5CF128-F8E1-417D-AC80-85F515F9CFF0}" type="datetime1">
              <a:rPr lang="en-US" altLang="en-US"/>
              <a:pPr>
                <a:defRPr/>
              </a:pPr>
              <a:t>1/17/2018</a:t>
            </a:fld>
            <a:endParaRPr lang="en-US" altLang="en-US"/>
          </a:p>
        </p:txBody>
      </p:sp>
      <p:sp>
        <p:nvSpPr>
          <p:cNvPr id="12" name="Footer Placeholder 3"/>
          <p:cNvSpPr>
            <a:spLocks noGrp="1"/>
          </p:cNvSpPr>
          <p:nvPr>
            <p:ph type="ftr" sz="quarter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Hawaii Seafood Council</a:t>
            </a:r>
          </a:p>
        </p:txBody>
      </p:sp>
    </p:spTree>
    <p:extLst>
      <p:ext uri="{BB962C8B-B14F-4D97-AF65-F5344CB8AC3E}">
        <p14:creationId xmlns:p14="http://schemas.microsoft.com/office/powerpoint/2010/main" val="3057905025"/>
      </p:ext>
    </p:extLst>
  </p:cSld>
  <p:clrMapOvr>
    <a:masterClrMapping/>
  </p:clrMapOvr>
  <p:hf sldNum="0" hd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: 1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1400" cap="all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447675" y="890589"/>
            <a:ext cx="8233149" cy="552450"/>
          </a:xfrm>
        </p:spPr>
        <p:txBody>
          <a:bodyPr/>
          <a:lstStyle>
            <a:lvl1pPr marL="0" indent="0">
              <a:buFontTx/>
              <a:buNone/>
              <a:defRPr sz="2400">
                <a:solidFill>
                  <a:srgbClr val="004680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5"/>
          </p:nvPr>
        </p:nvSpPr>
        <p:spPr>
          <a:xfrm>
            <a:off x="447675" y="1590676"/>
            <a:ext cx="8233149" cy="38242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6"/>
          </p:nvPr>
        </p:nvSpPr>
        <p:spPr>
          <a:xfrm>
            <a:off x="447674" y="5715000"/>
            <a:ext cx="8233149" cy="441325"/>
          </a:xfrm>
        </p:spPr>
        <p:txBody>
          <a:bodyPr/>
          <a:lstStyle>
            <a:lvl1pPr marL="0" indent="0">
              <a:buFontTx/>
              <a:buNone/>
              <a:defRPr sz="1400" baseline="0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ED9636-7AC1-4C3A-A15F-ADA524F207F5}" type="datetime1">
              <a:rPr lang="en-US" altLang="en-US"/>
              <a:pPr>
                <a:defRPr/>
              </a:pPr>
              <a:t>1/17/2018</a:t>
            </a:fld>
            <a:endParaRPr lang="en-US" alt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Hawaii Seafood Council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8CE046-7CCF-4F0C-AEDF-49264108862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91160174"/>
      </p:ext>
    </p:extLst>
  </p:cSld>
  <p:clrMapOvr>
    <a:masterClrMapping/>
  </p:clrMapOvr>
  <p:hf sldNum="0" hd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: 2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61665"/>
          </a:xfrm>
        </p:spPr>
        <p:txBody>
          <a:bodyPr/>
          <a:lstStyle>
            <a:lvl1pPr>
              <a:defRPr sz="1400" cap="all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447675" y="890589"/>
            <a:ext cx="8233149" cy="552450"/>
          </a:xfrm>
        </p:spPr>
        <p:txBody>
          <a:bodyPr/>
          <a:lstStyle>
            <a:lvl1pPr marL="0" indent="0">
              <a:buFontTx/>
              <a:buNone/>
              <a:defRPr sz="2400">
                <a:solidFill>
                  <a:srgbClr val="004680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Content Placeholder 14"/>
          <p:cNvSpPr>
            <a:spLocks noGrp="1"/>
          </p:cNvSpPr>
          <p:nvPr>
            <p:ph sz="quarter" idx="19"/>
          </p:nvPr>
        </p:nvSpPr>
        <p:spPr>
          <a:xfrm>
            <a:off x="451143" y="1568450"/>
            <a:ext cx="4038307" cy="403830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Content Placeholder 14"/>
          <p:cNvSpPr>
            <a:spLocks noGrp="1"/>
          </p:cNvSpPr>
          <p:nvPr>
            <p:ph sz="quarter" idx="20"/>
          </p:nvPr>
        </p:nvSpPr>
        <p:spPr>
          <a:xfrm>
            <a:off x="4645102" y="1568450"/>
            <a:ext cx="4038307" cy="403830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21"/>
          </p:nvPr>
        </p:nvSpPr>
        <p:spPr>
          <a:xfrm>
            <a:off x="451143" y="5711912"/>
            <a:ext cx="8237245" cy="454025"/>
          </a:xfrm>
        </p:spPr>
        <p:txBody>
          <a:bodyPr/>
          <a:lstStyle>
            <a:lvl1pPr marL="0" indent="0">
              <a:buFontTx/>
              <a:buNone/>
              <a:defRPr sz="1400" baseline="0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36D59C-42C8-4730-91A9-240C53CC8CF5}" type="datetime1">
              <a:rPr lang="en-US" altLang="en-US"/>
              <a:pPr>
                <a:defRPr/>
              </a:pPr>
              <a:t>1/17/2018</a:t>
            </a:fld>
            <a:endParaRPr lang="en-US" altLang="en-US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2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Hawaii Seafood Council</a:t>
            </a: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2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013118-513F-4244-A955-50FCAF812BC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22914384"/>
      </p:ext>
    </p:extLst>
  </p:cSld>
  <p:clrMapOvr>
    <a:masterClrMapping/>
  </p:clrMapOvr>
  <p:hf sldNum="0" hd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/ 2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61665"/>
          </a:xfrm>
        </p:spPr>
        <p:txBody>
          <a:bodyPr/>
          <a:lstStyle>
            <a:lvl1pPr>
              <a:defRPr sz="1400" cap="all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447675" y="890588"/>
            <a:ext cx="4049713" cy="4518117"/>
          </a:xfrm>
        </p:spPr>
        <p:txBody>
          <a:bodyPr/>
          <a:lstStyle>
            <a:lvl1pPr marL="0" indent="0">
              <a:buFontTx/>
              <a:buNone/>
              <a:defRPr sz="2400">
                <a:solidFill>
                  <a:srgbClr val="004680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06925" y="865187"/>
            <a:ext cx="4082502" cy="454355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5"/>
          </p:nvPr>
        </p:nvSpPr>
        <p:spPr>
          <a:xfrm>
            <a:off x="447720" y="5708650"/>
            <a:ext cx="8242255" cy="330200"/>
          </a:xfrm>
        </p:spPr>
        <p:txBody>
          <a:bodyPr/>
          <a:lstStyle>
            <a:lvl1pPr marL="0" indent="0">
              <a:buFontTx/>
              <a:buNone/>
              <a:defRPr sz="1400" cap="none" baseline="0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D1B793-AECD-44B7-A327-4A252494F27C}" type="datetime1">
              <a:rPr lang="en-US" altLang="en-US"/>
              <a:pPr>
                <a:defRPr/>
              </a:pPr>
              <a:t>1/17/2018</a:t>
            </a:fld>
            <a:endParaRPr lang="en-US" altLang="en-US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Hawaii Seafood Council</a:t>
            </a: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117ADE-8AE0-4094-B042-EC02D901ABB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146208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Pictures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1400" cap="all" spc="100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430213" y="865189"/>
            <a:ext cx="8258175" cy="568324"/>
          </a:xfrm>
        </p:spPr>
        <p:txBody>
          <a:bodyPr/>
          <a:lstStyle>
            <a:lvl1pPr marL="0" indent="0">
              <a:buNone/>
              <a:defRPr sz="240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10"/>
          <p:cNvSpPr>
            <a:spLocks noGrp="1"/>
          </p:cNvSpPr>
          <p:nvPr>
            <p:ph type="body" sz="quarter" idx="17"/>
          </p:nvPr>
        </p:nvSpPr>
        <p:spPr>
          <a:xfrm>
            <a:off x="457200" y="4711981"/>
            <a:ext cx="2423726" cy="457200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800" i="1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9" name="Text Placeholder 10"/>
          <p:cNvSpPr>
            <a:spLocks noGrp="1"/>
          </p:cNvSpPr>
          <p:nvPr>
            <p:ph type="body" sz="quarter" idx="18"/>
          </p:nvPr>
        </p:nvSpPr>
        <p:spPr>
          <a:xfrm>
            <a:off x="3077632" y="4711981"/>
            <a:ext cx="2872361" cy="457200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800" i="1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0" name="Text Placeholder 10"/>
          <p:cNvSpPr>
            <a:spLocks noGrp="1"/>
          </p:cNvSpPr>
          <p:nvPr>
            <p:ph type="body" sz="quarter" idx="19"/>
          </p:nvPr>
        </p:nvSpPr>
        <p:spPr>
          <a:xfrm>
            <a:off x="6163732" y="4711981"/>
            <a:ext cx="2878847" cy="457200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800" i="1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2" name="Picture Placeholder 17"/>
          <p:cNvSpPr>
            <a:spLocks noGrp="1"/>
          </p:cNvSpPr>
          <p:nvPr>
            <p:ph type="pic" sz="quarter" idx="21"/>
          </p:nvPr>
        </p:nvSpPr>
        <p:spPr>
          <a:xfrm>
            <a:off x="0" y="1566863"/>
            <a:ext cx="2960688" cy="2995893"/>
          </a:xfrm>
        </p:spPr>
        <p:txBody>
          <a:bodyPr rtlCol="0">
            <a:noAutofit/>
          </a:bodyPr>
          <a:lstStyle>
            <a:lvl1pPr marL="0" indent="0">
              <a:buFontTx/>
              <a:buNone/>
              <a:defRPr sz="1800"/>
            </a:lvl1pPr>
          </a:lstStyle>
          <a:p>
            <a:pPr lvl="0"/>
            <a:r>
              <a:rPr lang="en-US" noProof="0"/>
              <a:t>Drag picture to placeholder or click icon to add</a:t>
            </a:r>
          </a:p>
        </p:txBody>
      </p:sp>
      <p:sp>
        <p:nvSpPr>
          <p:cNvPr id="13" name="Picture Placeholder 17"/>
          <p:cNvSpPr>
            <a:spLocks noGrp="1"/>
          </p:cNvSpPr>
          <p:nvPr>
            <p:ph type="pic" sz="quarter" idx="22"/>
          </p:nvPr>
        </p:nvSpPr>
        <p:spPr>
          <a:xfrm>
            <a:off x="3091656" y="1566863"/>
            <a:ext cx="2960688" cy="2995893"/>
          </a:xfrm>
        </p:spPr>
        <p:txBody>
          <a:bodyPr rtlCol="0">
            <a:noAutofit/>
          </a:bodyPr>
          <a:lstStyle>
            <a:lvl1pPr marL="0" indent="0">
              <a:buFontTx/>
              <a:buNone/>
              <a:defRPr sz="1800"/>
            </a:lvl1pPr>
          </a:lstStyle>
          <a:p>
            <a:pPr lvl="0"/>
            <a:r>
              <a:rPr lang="en-US" noProof="0"/>
              <a:t>Drag picture to placeholder or click icon to add</a:t>
            </a:r>
          </a:p>
        </p:txBody>
      </p:sp>
      <p:sp>
        <p:nvSpPr>
          <p:cNvPr id="14" name="Picture Placeholder 17"/>
          <p:cNvSpPr>
            <a:spLocks noGrp="1"/>
          </p:cNvSpPr>
          <p:nvPr>
            <p:ph type="pic" sz="quarter" idx="23"/>
          </p:nvPr>
        </p:nvSpPr>
        <p:spPr>
          <a:xfrm>
            <a:off x="6183312" y="1566863"/>
            <a:ext cx="2960688" cy="2995893"/>
          </a:xfrm>
        </p:spPr>
        <p:txBody>
          <a:bodyPr rtlCol="0">
            <a:noAutofit/>
          </a:bodyPr>
          <a:lstStyle>
            <a:lvl1pPr marL="0" indent="0">
              <a:buFontTx/>
              <a:buNone/>
              <a:defRPr sz="1800"/>
            </a:lvl1pPr>
          </a:lstStyle>
          <a:p>
            <a:pPr lvl="0"/>
            <a:r>
              <a:rPr lang="en-US" noProof="0"/>
              <a:t>Drag picture to placeholder or click icon to add</a:t>
            </a:r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24"/>
          </p:nvPr>
        </p:nvSpPr>
        <p:spPr>
          <a:xfrm>
            <a:off x="412750" y="5678488"/>
            <a:ext cx="8275638" cy="488072"/>
          </a:xfrm>
        </p:spPr>
        <p:txBody>
          <a:bodyPr/>
          <a:lstStyle>
            <a:lvl1pPr marL="0" indent="0">
              <a:buNone/>
              <a:defRPr sz="1400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2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8CE53B-3F51-48DF-BA88-D6A244245A79}" type="datetime1">
              <a:rPr lang="en-US" altLang="en-US"/>
              <a:pPr>
                <a:defRPr/>
              </a:pPr>
              <a:t>1/17/2018</a:t>
            </a:fld>
            <a:endParaRPr lang="en-US" altLang="en-US"/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2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Hawaii Seafood Council</a:t>
            </a:r>
          </a:p>
        </p:txBody>
      </p:sp>
      <p:sp>
        <p:nvSpPr>
          <p:cNvPr id="17" name="Slide Number Placeholder 5"/>
          <p:cNvSpPr>
            <a:spLocks noGrp="1"/>
          </p:cNvSpPr>
          <p:nvPr>
            <p:ph type="sldNum" sz="quarter" idx="2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4262CF-B402-481D-9447-1D85309AC8D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281490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and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457200" y="914400"/>
            <a:ext cx="8229600" cy="533400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 baseline="0">
                <a:solidFill>
                  <a:srgbClr val="004680"/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0" name="Text Placeholder 10"/>
          <p:cNvSpPr>
            <a:spLocks noGrp="1"/>
          </p:cNvSpPr>
          <p:nvPr>
            <p:ph type="body" sz="quarter" idx="14"/>
          </p:nvPr>
        </p:nvSpPr>
        <p:spPr>
          <a:xfrm>
            <a:off x="457200" y="5715000"/>
            <a:ext cx="8229600" cy="457200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400">
                <a:solidFill>
                  <a:schemeClr val="bg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61665"/>
          </a:xfrm>
        </p:spPr>
        <p:txBody>
          <a:bodyPr/>
          <a:lstStyle>
            <a:lvl1pPr>
              <a:defRPr sz="1400" cap="all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B21A57-120B-4FE3-9DF5-03D74BA673ED}" type="datetime1">
              <a:rPr lang="en-US" altLang="en-US"/>
              <a:pPr>
                <a:defRPr/>
              </a:pPr>
              <a:t>1/17/2018</a:t>
            </a:fld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6"/>
          </p:nvPr>
        </p:nvSpPr>
        <p:spPr>
          <a:xfrm>
            <a:off x="457200" y="6356350"/>
            <a:ext cx="1930400" cy="365125"/>
          </a:xfrm>
        </p:spPr>
        <p:txBody>
          <a:bodyPr/>
          <a:lstStyle>
            <a:lvl1pPr>
              <a:defRPr>
                <a:solidFill>
                  <a:srgbClr val="7F7F7F">
                    <a:alpha val="50000"/>
                  </a:srgbClr>
                </a:solidFill>
              </a:defRPr>
            </a:lvl1pPr>
          </a:lstStyle>
          <a:p>
            <a:pPr>
              <a:defRPr/>
            </a:pPr>
            <a:r>
              <a:rPr lang="en-US"/>
              <a:t>Hawaii Seafood Council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B17B6A-7903-47A1-AFC7-0B6C9A535AB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70780687"/>
      </p:ext>
    </p:extLst>
  </p:cSld>
  <p:clrMapOvr>
    <a:masterClrMapping/>
  </p:clrMapOvr>
  <p:hf sldNum="0" hd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0468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Text Placeholder 10"/>
          <p:cNvSpPr>
            <a:spLocks noGrp="1"/>
          </p:cNvSpPr>
          <p:nvPr>
            <p:ph type="body" sz="quarter" idx="14"/>
          </p:nvPr>
        </p:nvSpPr>
        <p:spPr>
          <a:xfrm>
            <a:off x="457200" y="5715000"/>
            <a:ext cx="8229600" cy="457200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400">
                <a:solidFill>
                  <a:schemeClr val="bg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Date Placeholder 2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8B9D1D-BEB4-4F99-A0E1-1315D61219B0}" type="datetime1">
              <a:rPr lang="en-US" altLang="en-US"/>
              <a:pPr>
                <a:defRPr/>
              </a:pPr>
              <a:t>1/17/2018</a:t>
            </a:fld>
            <a:endParaRPr lang="en-US" altLang="en-US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6"/>
          </p:nvPr>
        </p:nvSpPr>
        <p:spPr>
          <a:xfrm>
            <a:off x="457200" y="6356350"/>
            <a:ext cx="1879600" cy="365125"/>
          </a:xfrm>
        </p:spPr>
        <p:txBody>
          <a:bodyPr/>
          <a:lstStyle>
            <a:lvl1pPr>
              <a:defRPr>
                <a:solidFill>
                  <a:srgbClr val="7F7F7F">
                    <a:alpha val="50000"/>
                  </a:srgbClr>
                </a:solidFill>
              </a:defRPr>
            </a:lvl1pPr>
          </a:lstStyle>
          <a:p>
            <a:pPr>
              <a:defRPr/>
            </a:pPr>
            <a:r>
              <a:rPr lang="en-US"/>
              <a:t>Hawaii Seafood Council</a:t>
            </a:r>
          </a:p>
        </p:txBody>
      </p:sp>
      <p:sp>
        <p:nvSpPr>
          <p:cNvPr id="7" name="Slide Number Placeholder 4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CBD515-EDA8-45BA-8DCD-DBFE052BF1D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979908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D9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295775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A6FB5A27-59B0-47EB-9240-44388A032794}" type="datetime1">
              <a:rPr lang="en-US" altLang="en-US"/>
              <a:pPr>
                <a:defRPr/>
              </a:pPr>
              <a:t>1/17/2018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" y="6356350"/>
            <a:ext cx="178911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rgbClr val="7F7F7F">
                    <a:alpha val="50000"/>
                  </a:srgbClr>
                </a:solidFill>
                <a:latin typeface="Gill Sans M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/>
              <a:t>Hawaii Seafood Council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AEF30500-802C-4358-91B2-6DE292888B3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4277" r:id="rId1"/>
    <p:sldLayoutId id="2147484278" r:id="rId2"/>
    <p:sldLayoutId id="2147484279" r:id="rId3"/>
    <p:sldLayoutId id="2147484273" r:id="rId4"/>
    <p:sldLayoutId id="2147484274" r:id="rId5"/>
    <p:sldLayoutId id="2147484275" r:id="rId6"/>
    <p:sldLayoutId id="2147484276" r:id="rId7"/>
    <p:sldLayoutId id="2147484280" r:id="rId8"/>
    <p:sldLayoutId id="2147484281" r:id="rId9"/>
    <p:sldLayoutId id="2147484282" r:id="rId10"/>
    <p:sldLayoutId id="2147484283" r:id="rId11"/>
    <p:sldLayoutId id="2147484284" r:id="rId12"/>
    <p:sldLayoutId id="2147484285" r:id="rId13"/>
  </p:sldLayoutIdLst>
  <p:hf sldNum="0" hdr="0" dt="0"/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2400" kern="1200">
          <a:solidFill>
            <a:schemeClr val="tx1"/>
          </a:solidFill>
          <a:latin typeface="Gill Sans MT"/>
          <a:ea typeface="MS PGothic" panose="020B0600070205080204" pitchFamily="34" charset="-128"/>
          <a:cs typeface="MS PGothic" charset="0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Gill Sans MT" panose="020B0502020104020203" pitchFamily="34" charset="0"/>
          <a:ea typeface="MS PGothic" panose="020B0600070205080204" pitchFamily="34" charset="-128"/>
          <a:cs typeface="MS PGothic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Gill Sans MT" panose="020B0502020104020203" pitchFamily="34" charset="0"/>
          <a:ea typeface="MS PGothic" panose="020B0600070205080204" pitchFamily="34" charset="-128"/>
          <a:cs typeface="MS PGothic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Gill Sans MT" panose="020B0502020104020203" pitchFamily="34" charset="0"/>
          <a:ea typeface="MS PGothic" panose="020B0600070205080204" pitchFamily="34" charset="-128"/>
          <a:cs typeface="MS PGothic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Gill Sans MT" panose="020B0502020104020203" pitchFamily="34" charset="0"/>
          <a:ea typeface="MS PGothic" panose="020B0600070205080204" pitchFamily="34" charset="-128"/>
          <a:cs typeface="MS PGothic" charset="0"/>
        </a:defRPr>
      </a:lvl5pPr>
      <a:lvl6pPr marL="457200" algn="l" defTabSz="457200" rtl="0" fontAlgn="base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Gill Sans MT" panose="020B0502020104020203" pitchFamily="34" charset="0"/>
          <a:ea typeface="MS PGothic" panose="020B0600070205080204" pitchFamily="34" charset="-128"/>
        </a:defRPr>
      </a:lvl6pPr>
      <a:lvl7pPr marL="914400" algn="l" defTabSz="457200" rtl="0" fontAlgn="base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Gill Sans MT" panose="020B0502020104020203" pitchFamily="34" charset="0"/>
          <a:ea typeface="MS PGothic" panose="020B0600070205080204" pitchFamily="34" charset="-128"/>
        </a:defRPr>
      </a:lvl7pPr>
      <a:lvl8pPr marL="1371600" algn="l" defTabSz="457200" rtl="0" fontAlgn="base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Gill Sans MT" panose="020B0502020104020203" pitchFamily="34" charset="0"/>
          <a:ea typeface="MS PGothic" panose="020B0600070205080204" pitchFamily="34" charset="-128"/>
        </a:defRPr>
      </a:lvl8pPr>
      <a:lvl9pPr marL="1828800" algn="l" defTabSz="457200" rtl="0" fontAlgn="base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Gill Sans MT" panose="020B0502020104020203" pitchFamily="34" charset="0"/>
          <a:ea typeface="MS PGothic" panose="020B0600070205080204" pitchFamily="34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200" kern="1200">
          <a:solidFill>
            <a:srgbClr val="5C5C5C"/>
          </a:solidFill>
          <a:latin typeface="Gill Sans MT"/>
          <a:ea typeface="MS PGothic" panose="020B0600070205080204" pitchFamily="34" charset="-128"/>
          <a:cs typeface="MS PGothic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400" kern="1200">
          <a:solidFill>
            <a:srgbClr val="5C5C5C"/>
          </a:solidFill>
          <a:latin typeface="Gill Sans MT"/>
          <a:ea typeface="MS PGothic" panose="020B0600070205080204" pitchFamily="34" charset="-128"/>
          <a:cs typeface="MS PGothic" charset="0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rgbClr val="5C5C5C"/>
          </a:solidFill>
          <a:latin typeface="Gill Sans MT"/>
          <a:ea typeface="MS PGothic" panose="020B0600070205080204" pitchFamily="34" charset="-128"/>
          <a:cs typeface="MS PGothic" charset="0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400" kern="1200">
          <a:solidFill>
            <a:srgbClr val="5C5C5C"/>
          </a:solidFill>
          <a:latin typeface="Gill Sans MT"/>
          <a:ea typeface="MS PGothic" panose="020B0600070205080204" pitchFamily="34" charset="-128"/>
          <a:cs typeface="MS PGothic" charset="0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400" kern="1200">
          <a:solidFill>
            <a:srgbClr val="5C5C5C"/>
          </a:solidFill>
          <a:latin typeface="Gill Sans MT"/>
          <a:ea typeface="MS PGothic" panose="020B0600070205080204" pitchFamily="34" charset="-128"/>
          <a:cs typeface="MS PGothic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Relationship Id="rId4" Type="http://schemas.openxmlformats.org/officeDocument/2006/relationships/hyperlink" Target="http://www.pifsc.noaa.gov/wpacfin/hi/Data/Landings_Charts/hr3a.htm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ifsc.noaa.gov/wpacfin/hi/Data/Landings_Charts/hr3a.htm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4.jp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Relationship Id="rId4" Type="http://schemas.openxmlformats.org/officeDocument/2006/relationships/hyperlink" Target="http://www.pifsc.noaa.gov/wpacfin/hi/Data/Landings_Charts/hr3a.htm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Relationship Id="rId4" Type="http://schemas.openxmlformats.org/officeDocument/2006/relationships/hyperlink" Target="http://www.pifsc.noaa.gov/wpacfin/hi/dar/Pages/hi_data_3.php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9.pn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ifsc.noaa.gov/wpacfin/hi/Data/Landings_Charts/hr3a.htm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ifsc.noaa.gov/wpacfin/hi/dar/Pages/hi_data_3.php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Placeholder 12"/>
          <p:cNvPicPr>
            <a:picLocks noGrp="1" noChangeAspect="1"/>
          </p:cNvPicPr>
          <p:nvPr>
            <p:ph type="pic" sz="quarter" idx="1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03" t="22646" r="19414" b="10153"/>
          <a:stretch>
            <a:fillRect/>
          </a:stretch>
        </p:blipFill>
        <p:spPr/>
      </p:pic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1098550" y="0"/>
            <a:ext cx="3473450" cy="6858000"/>
          </a:xfrm>
        </p:spPr>
        <p:txBody>
          <a:bodyPr rtlCol="0"/>
          <a:lstStyle/>
          <a:p>
            <a:pPr eaLnBrk="1" fontAlgn="auto" hangingPunct="1">
              <a:defRPr/>
            </a:pPr>
            <a:r>
              <a:rPr lang="en-US" dirty="0">
                <a:ea typeface="+mj-ea"/>
                <a:cs typeface="+mj-cs"/>
              </a:rPr>
              <a:t/>
            </a:r>
            <a:br>
              <a:rPr lang="en-US" dirty="0">
                <a:ea typeface="+mj-ea"/>
                <a:cs typeface="+mj-cs"/>
              </a:rPr>
            </a:br>
            <a:r>
              <a:rPr lang="en-US" i="1" dirty="0">
                <a:ea typeface="+mj-ea"/>
                <a:cs typeface="+mj-cs"/>
              </a:rPr>
              <a:t>Which commercial fisheries produce local seafood in Hawaii?</a:t>
            </a:r>
          </a:p>
        </p:txBody>
      </p:sp>
      <p:sp>
        <p:nvSpPr>
          <p:cNvPr id="13316" name="Subtitle 2"/>
          <p:cNvSpPr>
            <a:spLocks noGrp="1"/>
          </p:cNvSpPr>
          <p:nvPr>
            <p:ph type="subTitle" idx="1"/>
          </p:nvPr>
        </p:nvSpPr>
        <p:spPr>
          <a:xfrm>
            <a:off x="1524000" y="3544888"/>
            <a:ext cx="2667000" cy="1143000"/>
          </a:xfrm>
        </p:spPr>
        <p:txBody>
          <a:bodyPr/>
          <a:lstStyle/>
          <a:p>
            <a:pPr eaLnBrk="1" hangingPunct="1"/>
            <a:r>
              <a:rPr lang="en-US" altLang="en-US" smtClean="0">
                <a:latin typeface="Gill Sans MT" panose="020B0502020104020203" pitchFamily="34" charset="0"/>
              </a:rPr>
              <a:t>John Kaneko MS, DVM</a:t>
            </a:r>
          </a:p>
          <a:p>
            <a:pPr eaLnBrk="1" hangingPunct="1"/>
            <a:r>
              <a:rPr lang="en-US" altLang="en-US" smtClean="0">
                <a:latin typeface="Gill Sans MT" panose="020B0502020104020203" pitchFamily="34" charset="0"/>
              </a:rPr>
              <a:t>Hawaii Seafood Council</a:t>
            </a:r>
          </a:p>
        </p:txBody>
      </p:sp>
      <p:pic>
        <p:nvPicPr>
          <p:cNvPr id="13317" name="Picture Placeholder 11"/>
          <p:cNvPicPr>
            <a:picLocks noGrp="1" noChangeAspect="1"/>
          </p:cNvPicPr>
          <p:nvPr>
            <p:ph type="pic" sz="quarter" idx="16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56" r="-40791"/>
          <a:stretch>
            <a:fillRect/>
          </a:stretch>
        </p:blipFill>
        <p:spPr/>
      </p:pic>
      <p:sp>
        <p:nvSpPr>
          <p:cNvPr id="13318" name="Text Placeholder 10"/>
          <p:cNvSpPr txBox="1">
            <a:spLocks/>
          </p:cNvSpPr>
          <p:nvPr/>
        </p:nvSpPr>
        <p:spPr bwMode="auto">
          <a:xfrm>
            <a:off x="7410450" y="6400800"/>
            <a:ext cx="29368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200">
                <a:solidFill>
                  <a:srgbClr val="5C5C5C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rgbClr val="5C5C5C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5C5C5C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rgbClr val="5C5C5C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400">
                <a:solidFill>
                  <a:srgbClr val="5C5C5C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400">
                <a:solidFill>
                  <a:srgbClr val="5C5C5C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400">
                <a:solidFill>
                  <a:srgbClr val="5C5C5C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400">
                <a:solidFill>
                  <a:srgbClr val="5C5C5C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400">
                <a:solidFill>
                  <a:srgbClr val="5C5C5C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sz="1600">
                <a:solidFill>
                  <a:srgbClr val="7F7F7F"/>
                </a:solidFill>
              </a:rPr>
              <a:t>Photo: Toni Wong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61962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>
                <a:ea typeface="+mj-ea"/>
                <a:cs typeface="+mj-cs"/>
              </a:rPr>
              <a:t>LOCAL SEAFOOD IN HAWAII</a:t>
            </a:r>
          </a:p>
        </p:txBody>
      </p:sp>
      <p:sp>
        <p:nvSpPr>
          <p:cNvPr id="31747" name="Text Placeholder 5"/>
          <p:cNvSpPr>
            <a:spLocks noGrp="1"/>
          </p:cNvSpPr>
          <p:nvPr>
            <p:ph type="body" sz="quarter" idx="13"/>
          </p:nvPr>
        </p:nvSpPr>
        <p:spPr>
          <a:xfrm>
            <a:off x="447675" y="890588"/>
            <a:ext cx="8232775" cy="552450"/>
          </a:xfrm>
        </p:spPr>
        <p:txBody>
          <a:bodyPr/>
          <a:lstStyle/>
          <a:p>
            <a:pPr eaLnBrk="1" hangingPunct="1"/>
            <a:r>
              <a:rPr lang="en-US" altLang="en-US" i="1" smtClean="0">
                <a:latin typeface="Gill Sans MT" panose="020B0502020104020203" pitchFamily="34" charset="0"/>
              </a:rPr>
              <a:t>What types of fish do these fisheries produce?</a:t>
            </a:r>
          </a:p>
        </p:txBody>
      </p:sp>
      <p:sp>
        <p:nvSpPr>
          <p:cNvPr id="31748" name="Content Placeholder 2"/>
          <p:cNvSpPr>
            <a:spLocks noGrp="1"/>
          </p:cNvSpPr>
          <p:nvPr>
            <p:ph sz="quarter" idx="19"/>
          </p:nvPr>
        </p:nvSpPr>
        <p:spPr>
          <a:xfrm>
            <a:off x="450850" y="1568450"/>
            <a:ext cx="4038600" cy="4038600"/>
          </a:xfrm>
        </p:spPr>
        <p:txBody>
          <a:bodyPr/>
          <a:lstStyle/>
          <a:p>
            <a:pPr marL="0" indent="0" eaLnBrk="1" hangingPunct="1">
              <a:buFont typeface="Arial" panose="020B0604020202020204" pitchFamily="34" charset="0"/>
              <a:buNone/>
            </a:pPr>
            <a:r>
              <a:rPr lang="en-US" altLang="en-US" sz="2000" dirty="0" smtClean="0">
                <a:solidFill>
                  <a:srgbClr val="004680"/>
                </a:solidFill>
                <a:latin typeface="Gill Sans MT" panose="020B0502020104020203" pitchFamily="34" charset="0"/>
              </a:rPr>
              <a:t>Hawaii’s Pelagic Fish </a:t>
            </a:r>
            <a:br>
              <a:rPr lang="en-US" altLang="en-US" sz="2000" dirty="0" smtClean="0">
                <a:solidFill>
                  <a:srgbClr val="004680"/>
                </a:solidFill>
                <a:latin typeface="Gill Sans MT" panose="020B0502020104020203" pitchFamily="34" charset="0"/>
              </a:rPr>
            </a:br>
            <a:r>
              <a:rPr lang="en-US" altLang="en-US" sz="2000" dirty="0" smtClean="0">
                <a:solidFill>
                  <a:srgbClr val="004680"/>
                </a:solidFill>
                <a:latin typeface="Gill Sans MT" panose="020B0502020104020203" pitchFamily="34" charset="0"/>
              </a:rPr>
              <a:t>caught on LONGLINE gear include:</a:t>
            </a:r>
          </a:p>
          <a:p>
            <a:pPr eaLnBrk="1" hangingPunct="1"/>
            <a:r>
              <a:rPr lang="en-US" altLang="en-US" sz="2000" dirty="0">
                <a:solidFill>
                  <a:srgbClr val="004680"/>
                </a:solidFill>
                <a:latin typeface="Gill Sans MT" panose="020B0502020104020203" pitchFamily="34" charset="0"/>
              </a:rPr>
              <a:t>tuna </a:t>
            </a:r>
            <a:r>
              <a:rPr lang="en-US" altLang="en-US" sz="2000" dirty="0">
                <a:solidFill>
                  <a:srgbClr val="7F7F7F"/>
                </a:solidFill>
                <a:latin typeface="Gill Sans MT" panose="020B0502020104020203" pitchFamily="34" charset="0"/>
              </a:rPr>
              <a:t>(bigeye, yellowfin, albacore and skipjack tuna)</a:t>
            </a:r>
          </a:p>
          <a:p>
            <a:pPr eaLnBrk="1" hangingPunct="1"/>
            <a:r>
              <a:rPr lang="en-US" altLang="en-US" sz="2000" dirty="0">
                <a:solidFill>
                  <a:srgbClr val="004680"/>
                </a:solidFill>
                <a:latin typeface="Gill Sans MT" panose="020B0502020104020203" pitchFamily="34" charset="0"/>
              </a:rPr>
              <a:t>billfish </a:t>
            </a:r>
            <a:r>
              <a:rPr lang="en-US" altLang="en-US" sz="2000" dirty="0">
                <a:solidFill>
                  <a:schemeClr val="tx1">
                    <a:lumMod val="50000"/>
                  </a:schemeClr>
                </a:solidFill>
                <a:latin typeface="Gill Sans MT" panose="020B0502020104020203" pitchFamily="34" charset="0"/>
              </a:rPr>
              <a:t>(swordfish, blue marlin, striped marlin, spearfish)</a:t>
            </a:r>
          </a:p>
          <a:p>
            <a:pPr eaLnBrk="1" hangingPunct="1"/>
            <a:r>
              <a:rPr lang="en-US" altLang="en-US" sz="2000" dirty="0">
                <a:solidFill>
                  <a:srgbClr val="004680"/>
                </a:solidFill>
                <a:latin typeface="Gill Sans MT" panose="020B0502020104020203" pitchFamily="34" charset="0"/>
              </a:rPr>
              <a:t>associated pelagic species </a:t>
            </a:r>
            <a:r>
              <a:rPr lang="en-US" altLang="en-US" sz="2000" dirty="0">
                <a:solidFill>
                  <a:srgbClr val="7F7F7F"/>
                </a:solidFill>
                <a:latin typeface="Gill Sans MT" panose="020B0502020104020203" pitchFamily="34" charset="0"/>
              </a:rPr>
              <a:t>(</a:t>
            </a:r>
            <a:r>
              <a:rPr lang="en-US" altLang="en-US" sz="2000" dirty="0" err="1">
                <a:solidFill>
                  <a:srgbClr val="7F7F7F"/>
                </a:solidFill>
                <a:latin typeface="Gill Sans MT" panose="020B0502020104020203" pitchFamily="34" charset="0"/>
              </a:rPr>
              <a:t>mahimahi</a:t>
            </a:r>
            <a:r>
              <a:rPr lang="en-US" altLang="en-US" sz="2000" dirty="0">
                <a:solidFill>
                  <a:srgbClr val="7F7F7F"/>
                </a:solidFill>
                <a:latin typeface="Gill Sans MT" panose="020B0502020104020203" pitchFamily="34" charset="0"/>
              </a:rPr>
              <a:t>, wahoo, </a:t>
            </a:r>
            <a:r>
              <a:rPr lang="en-US" altLang="en-US" sz="2000" dirty="0" err="1">
                <a:solidFill>
                  <a:srgbClr val="7F7F7F"/>
                </a:solidFill>
                <a:latin typeface="Gill Sans MT" panose="020B0502020104020203" pitchFamily="34" charset="0"/>
              </a:rPr>
              <a:t>opah</a:t>
            </a:r>
            <a:r>
              <a:rPr lang="en-US" altLang="en-US" sz="2000" dirty="0">
                <a:solidFill>
                  <a:srgbClr val="7F7F7F"/>
                </a:solidFill>
                <a:latin typeface="Gill Sans MT" panose="020B0502020104020203" pitchFamily="34" charset="0"/>
              </a:rPr>
              <a:t>, sickle </a:t>
            </a:r>
            <a:r>
              <a:rPr lang="en-US" altLang="en-US" sz="2000" dirty="0" err="1">
                <a:solidFill>
                  <a:srgbClr val="7F7F7F"/>
                </a:solidFill>
                <a:latin typeface="Gill Sans MT" panose="020B0502020104020203" pitchFamily="34" charset="0"/>
              </a:rPr>
              <a:t>pomfret</a:t>
            </a:r>
            <a:r>
              <a:rPr lang="en-US" altLang="en-US" sz="2000" dirty="0">
                <a:solidFill>
                  <a:srgbClr val="7F7F7F"/>
                </a:solidFill>
                <a:latin typeface="Gill Sans MT" panose="020B0502020104020203" pitchFamily="34" charset="0"/>
              </a:rPr>
              <a:t>, escolar, </a:t>
            </a:r>
            <a:r>
              <a:rPr lang="en-US" altLang="en-US" sz="2000" dirty="0" err="1">
                <a:solidFill>
                  <a:srgbClr val="7F7F7F"/>
                </a:solidFill>
                <a:latin typeface="Gill Sans MT" panose="020B0502020104020203" pitchFamily="34" charset="0"/>
              </a:rPr>
              <a:t>mako</a:t>
            </a:r>
            <a:r>
              <a:rPr lang="en-US" altLang="en-US" sz="2000" dirty="0">
                <a:solidFill>
                  <a:srgbClr val="7F7F7F"/>
                </a:solidFill>
                <a:latin typeface="Gill Sans MT" panose="020B0502020104020203" pitchFamily="34" charset="0"/>
              </a:rPr>
              <a:t> and thresher shark)</a:t>
            </a:r>
          </a:p>
        </p:txBody>
      </p:sp>
      <p:pic>
        <p:nvPicPr>
          <p:cNvPr id="31749" name="Content Placeholder 2" descr="LongLine.jpg"/>
          <p:cNvPicPr>
            <a:picLocks noGrp="1" noChangeAspect="1"/>
          </p:cNvPicPr>
          <p:nvPr>
            <p:ph sz="quarter" idx="2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82" t="-2" r="6708" b="-21677"/>
          <a:stretch>
            <a:fillRect/>
          </a:stretch>
        </p:blipFill>
        <p:spPr>
          <a:xfrm>
            <a:off x="4645025" y="1568450"/>
            <a:ext cx="4038600" cy="4038600"/>
          </a:xfrm>
        </p:spPr>
      </p:pic>
      <p:sp>
        <p:nvSpPr>
          <p:cNvPr id="7" name="Text Placeholder 6"/>
          <p:cNvSpPr>
            <a:spLocks noGrp="1"/>
          </p:cNvSpPr>
          <p:nvPr>
            <p:ph type="body" sz="quarter" idx="21"/>
          </p:nvPr>
        </p:nvSpPr>
        <p:spPr>
          <a:xfrm>
            <a:off x="450850" y="5711825"/>
            <a:ext cx="8237538" cy="454025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>
                <a:ea typeface="+mn-ea"/>
                <a:cs typeface="+mn-cs"/>
              </a:rPr>
              <a:t>Source: </a:t>
            </a:r>
            <a:r>
              <a:rPr lang="en-US" dirty="0" smtClean="0">
                <a:ea typeface="+mn-ea"/>
                <a:cs typeface="+mn-cs"/>
              </a:rPr>
              <a:t>NOAA. </a:t>
            </a:r>
            <a:r>
              <a:rPr lang="en-US" u="sng" dirty="0" smtClean="0">
                <a:ea typeface="+mn-ea"/>
                <a:cs typeface="+mn-cs"/>
              </a:rPr>
              <a:t>http</a:t>
            </a:r>
            <a:r>
              <a:rPr lang="en-US" u="sng" dirty="0">
                <a:ea typeface="+mn-ea"/>
                <a:cs typeface="+mn-cs"/>
              </a:rPr>
              <a:t>://www.pifsc.noaa.gov/wpacfin/hi/Data/Landings_Charts/hr3a.htm </a:t>
            </a:r>
            <a:br>
              <a:rPr lang="en-US" u="sng" dirty="0">
                <a:ea typeface="+mn-ea"/>
                <a:cs typeface="+mn-cs"/>
              </a:rPr>
            </a:br>
            <a:r>
              <a:rPr lang="en-US" dirty="0"/>
              <a:t>Illustration: Les Hata</a:t>
            </a:r>
          </a:p>
          <a:p>
            <a:pPr eaLnBrk="1" fontAlgn="auto" hangingPunct="1">
              <a:spcAft>
                <a:spcPts val="0"/>
              </a:spcAft>
              <a:defRPr/>
            </a:pPr>
            <a:endParaRPr lang="en-US" dirty="0"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61962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>
                <a:ea typeface="+mj-ea"/>
                <a:cs typeface="+mj-cs"/>
              </a:rPr>
              <a:t>LOCAL SEAFOOD IN HAWAII</a:t>
            </a:r>
          </a:p>
        </p:txBody>
      </p:sp>
      <p:sp>
        <p:nvSpPr>
          <p:cNvPr id="33795" name="Text Placeholder 5"/>
          <p:cNvSpPr>
            <a:spLocks noGrp="1"/>
          </p:cNvSpPr>
          <p:nvPr>
            <p:ph type="body" sz="quarter" idx="13"/>
          </p:nvPr>
        </p:nvSpPr>
        <p:spPr>
          <a:xfrm>
            <a:off x="447675" y="890588"/>
            <a:ext cx="8232775" cy="552450"/>
          </a:xfrm>
        </p:spPr>
        <p:txBody>
          <a:bodyPr/>
          <a:lstStyle/>
          <a:p>
            <a:pPr eaLnBrk="1" hangingPunct="1"/>
            <a:r>
              <a:rPr lang="en-US" altLang="en-US" i="1" smtClean="0">
                <a:latin typeface="Gill Sans MT" panose="020B0502020104020203" pitchFamily="34" charset="0"/>
              </a:rPr>
              <a:t>What types of fish do these fisheries produce?</a:t>
            </a:r>
          </a:p>
        </p:txBody>
      </p:sp>
      <p:sp>
        <p:nvSpPr>
          <p:cNvPr id="33796" name="Content Placeholder 2"/>
          <p:cNvSpPr>
            <a:spLocks noGrp="1"/>
          </p:cNvSpPr>
          <p:nvPr>
            <p:ph sz="quarter" idx="19"/>
          </p:nvPr>
        </p:nvSpPr>
        <p:spPr>
          <a:xfrm>
            <a:off x="450850" y="1568450"/>
            <a:ext cx="4038600" cy="4038600"/>
          </a:xfrm>
        </p:spPr>
        <p:txBody>
          <a:bodyPr/>
          <a:lstStyle/>
          <a:p>
            <a:pPr marL="0" indent="0" eaLnBrk="1" hangingPunct="1">
              <a:buFont typeface="Arial" panose="020B0604020202020204" pitchFamily="34" charset="0"/>
              <a:buNone/>
            </a:pPr>
            <a:r>
              <a:rPr lang="en-US" altLang="en-US" sz="2000" dirty="0" smtClean="0">
                <a:solidFill>
                  <a:srgbClr val="004680"/>
                </a:solidFill>
                <a:latin typeface="Gill Sans MT" panose="020B0502020104020203" pitchFamily="34" charset="0"/>
              </a:rPr>
              <a:t>Hawaii’s Pelagic TROLL fishery catches:</a:t>
            </a:r>
          </a:p>
          <a:p>
            <a:pPr eaLnBrk="1" hangingPunct="1"/>
            <a:r>
              <a:rPr lang="en-US" altLang="en-US" sz="2000" dirty="0">
                <a:solidFill>
                  <a:srgbClr val="004680"/>
                </a:solidFill>
                <a:latin typeface="Gill Sans MT" panose="020B0502020104020203" pitchFamily="34" charset="0"/>
              </a:rPr>
              <a:t>yellowfin tuna</a:t>
            </a:r>
          </a:p>
          <a:p>
            <a:pPr eaLnBrk="1" hangingPunct="1"/>
            <a:r>
              <a:rPr lang="en-US" altLang="en-US" sz="2000" dirty="0">
                <a:solidFill>
                  <a:srgbClr val="004680"/>
                </a:solidFill>
                <a:latin typeface="Gill Sans MT" panose="020B0502020104020203" pitchFamily="34" charset="0"/>
              </a:rPr>
              <a:t>skipjack</a:t>
            </a:r>
          </a:p>
          <a:p>
            <a:pPr eaLnBrk="1" hangingPunct="1"/>
            <a:r>
              <a:rPr lang="en-US" altLang="en-US" sz="2000" dirty="0" err="1">
                <a:solidFill>
                  <a:srgbClr val="004680"/>
                </a:solidFill>
                <a:latin typeface="Gill Sans MT" panose="020B0502020104020203" pitchFamily="34" charset="0"/>
              </a:rPr>
              <a:t>mahimahi</a:t>
            </a:r>
            <a:endParaRPr lang="en-US" altLang="en-US" sz="2000" dirty="0">
              <a:solidFill>
                <a:srgbClr val="004680"/>
              </a:solidFill>
              <a:latin typeface="Gill Sans MT" panose="020B0502020104020203" pitchFamily="34" charset="0"/>
            </a:endParaRPr>
          </a:p>
          <a:p>
            <a:pPr eaLnBrk="1" hangingPunct="1"/>
            <a:r>
              <a:rPr lang="en-US" altLang="en-US" sz="2000" dirty="0">
                <a:solidFill>
                  <a:srgbClr val="004680"/>
                </a:solidFill>
                <a:latin typeface="Gill Sans MT" panose="020B0502020104020203" pitchFamily="34" charset="0"/>
              </a:rPr>
              <a:t>wahoo</a:t>
            </a:r>
          </a:p>
          <a:p>
            <a:pPr eaLnBrk="1" hangingPunct="1"/>
            <a:r>
              <a:rPr lang="en-US" altLang="en-US" sz="2000" dirty="0">
                <a:solidFill>
                  <a:srgbClr val="004680"/>
                </a:solidFill>
                <a:latin typeface="Gill Sans MT" panose="020B0502020104020203" pitchFamily="34" charset="0"/>
              </a:rPr>
              <a:t>blue marlin</a:t>
            </a:r>
          </a:p>
          <a:p>
            <a:pPr eaLnBrk="1" hangingPunct="1"/>
            <a:r>
              <a:rPr lang="en-US" altLang="en-US" sz="2000" dirty="0">
                <a:solidFill>
                  <a:srgbClr val="004680"/>
                </a:solidFill>
                <a:latin typeface="Gill Sans MT" panose="020B0502020104020203" pitchFamily="34" charset="0"/>
              </a:rPr>
              <a:t>striped marlin</a:t>
            </a:r>
          </a:p>
          <a:p>
            <a:pPr eaLnBrk="1" hangingPunct="1"/>
            <a:r>
              <a:rPr lang="en-US" altLang="en-US" sz="2000" dirty="0">
                <a:solidFill>
                  <a:srgbClr val="004680"/>
                </a:solidFill>
                <a:latin typeface="Gill Sans MT" panose="020B0502020104020203" pitchFamily="34" charset="0"/>
              </a:rPr>
              <a:t>spearfish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21"/>
          </p:nvPr>
        </p:nvSpPr>
        <p:spPr>
          <a:xfrm>
            <a:off x="450850" y="5711825"/>
            <a:ext cx="8237538" cy="454025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>
                <a:ea typeface="+mn-ea"/>
                <a:cs typeface="+mn-cs"/>
              </a:rPr>
              <a:t>Source: </a:t>
            </a:r>
            <a:r>
              <a:rPr lang="en-US" dirty="0" smtClean="0">
                <a:ea typeface="+mn-ea"/>
                <a:cs typeface="+mn-cs"/>
              </a:rPr>
              <a:t>NOAA. </a:t>
            </a:r>
            <a:r>
              <a:rPr lang="en-US" u="sng" dirty="0" smtClean="0">
                <a:ea typeface="+mn-ea"/>
                <a:cs typeface="+mn-cs"/>
              </a:rPr>
              <a:t>http</a:t>
            </a:r>
            <a:r>
              <a:rPr lang="en-US" u="sng" dirty="0">
                <a:ea typeface="+mn-ea"/>
                <a:cs typeface="+mn-cs"/>
              </a:rPr>
              <a:t>://www.pifsc.noaa.gov/wpacfin/hi/Data/Landings_Charts/hr3a.htm</a:t>
            </a:r>
            <a:br>
              <a:rPr lang="en-US" u="sng" dirty="0">
                <a:ea typeface="+mn-ea"/>
                <a:cs typeface="+mn-cs"/>
              </a:rPr>
            </a:br>
            <a:r>
              <a:rPr lang="en-US" dirty="0">
                <a:ea typeface="+mn-ea"/>
                <a:cs typeface="+mn-cs"/>
              </a:rPr>
              <a:t>Illustration: Les Hata</a:t>
            </a:r>
          </a:p>
        </p:txBody>
      </p:sp>
      <p:pic>
        <p:nvPicPr>
          <p:cNvPr id="33798" name="Content Placeholder 2" descr="Trolling.jpg"/>
          <p:cNvPicPr>
            <a:picLocks noGrp="1" noChangeAspect="1"/>
          </p:cNvPicPr>
          <p:nvPr>
            <p:ph sz="quarter" idx="2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" t="2" r="14474" b="-76018"/>
          <a:stretch>
            <a:fillRect/>
          </a:stretch>
        </p:blipFill>
        <p:spPr>
          <a:xfrm>
            <a:off x="4489450" y="2471738"/>
            <a:ext cx="4038600" cy="40386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61962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>
                <a:ea typeface="+mj-ea"/>
                <a:cs typeface="+mj-cs"/>
              </a:rPr>
              <a:t>LOCAL SEAFOOD IN HAWAII</a:t>
            </a:r>
          </a:p>
        </p:txBody>
      </p:sp>
      <p:sp>
        <p:nvSpPr>
          <p:cNvPr id="35843" name="Text Placeholder 5"/>
          <p:cNvSpPr>
            <a:spLocks noGrp="1"/>
          </p:cNvSpPr>
          <p:nvPr>
            <p:ph type="body" sz="quarter" idx="13"/>
          </p:nvPr>
        </p:nvSpPr>
        <p:spPr>
          <a:xfrm>
            <a:off x="447675" y="890588"/>
            <a:ext cx="8232775" cy="552450"/>
          </a:xfrm>
        </p:spPr>
        <p:txBody>
          <a:bodyPr/>
          <a:lstStyle/>
          <a:p>
            <a:pPr eaLnBrk="1" hangingPunct="1"/>
            <a:r>
              <a:rPr lang="en-US" altLang="en-US" i="1" smtClean="0">
                <a:latin typeface="Gill Sans MT" panose="020B0502020104020203" pitchFamily="34" charset="0"/>
              </a:rPr>
              <a:t>What types of fish do these fisheries produce?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9"/>
          </p:nvPr>
        </p:nvSpPr>
        <p:spPr>
          <a:xfrm>
            <a:off x="450850" y="1568450"/>
            <a:ext cx="4038600" cy="4038600"/>
          </a:xfrm>
        </p:spPr>
        <p:txBody>
          <a:bodyPr rtlCol="0">
            <a:noAutofit/>
          </a:bodyPr>
          <a:lstStyle/>
          <a:p>
            <a:pPr marL="0" indent="0" eaLnBrk="1" fontAlgn="auto" hangingPunct="1">
              <a:spcAft>
                <a:spcPts val="0"/>
              </a:spcAft>
              <a:buFont typeface="Arial"/>
              <a:buNone/>
              <a:defRPr/>
            </a:pPr>
            <a:r>
              <a:rPr lang="en-US" sz="2000" dirty="0" smtClean="0">
                <a:solidFill>
                  <a:srgbClr val="004680"/>
                </a:solidFill>
                <a:ea typeface="+mn-ea"/>
                <a:cs typeface="+mn-cs"/>
              </a:rPr>
              <a:t>Hawaii’s </a:t>
            </a:r>
            <a:r>
              <a:rPr lang="en-US" sz="2000" dirty="0">
                <a:solidFill>
                  <a:srgbClr val="004680"/>
                </a:solidFill>
                <a:ea typeface="+mn-ea"/>
                <a:cs typeface="+mn-cs"/>
              </a:rPr>
              <a:t>Pelagic </a:t>
            </a:r>
            <a:r>
              <a:rPr lang="en-US" sz="2000" dirty="0" smtClean="0">
                <a:solidFill>
                  <a:srgbClr val="004680"/>
                </a:solidFill>
                <a:ea typeface="+mn-ea"/>
                <a:cs typeface="+mn-cs"/>
              </a:rPr>
              <a:t>OFFSHORE HANDLINE fishery </a:t>
            </a:r>
            <a:r>
              <a:rPr lang="en-US" sz="2000" dirty="0">
                <a:solidFill>
                  <a:srgbClr val="004680"/>
                </a:solidFill>
                <a:ea typeface="+mn-ea"/>
                <a:cs typeface="+mn-cs"/>
              </a:rPr>
              <a:t>tends to target:</a:t>
            </a:r>
          </a:p>
          <a:p>
            <a:pPr eaLnBrk="1" fontAlgn="auto" hangingPunct="1">
              <a:spcAft>
                <a:spcPts val="0"/>
              </a:spcAft>
              <a:buFont typeface="Arial"/>
              <a:buChar char="•"/>
              <a:defRPr/>
            </a:pPr>
            <a:r>
              <a:rPr lang="en-US" sz="2000" dirty="0">
                <a:solidFill>
                  <a:srgbClr val="004680"/>
                </a:solidFill>
                <a:ea typeface="+mn-ea"/>
                <a:cs typeface="+mn-cs"/>
              </a:rPr>
              <a:t>Small </a:t>
            </a:r>
            <a:r>
              <a:rPr lang="en-US" sz="2000" dirty="0" smtClean="0">
                <a:solidFill>
                  <a:srgbClr val="004680"/>
                </a:solidFill>
                <a:ea typeface="+mn-ea"/>
                <a:cs typeface="+mn-cs"/>
              </a:rPr>
              <a:t>bigeye </a:t>
            </a:r>
            <a:r>
              <a:rPr lang="en-US" sz="2000" dirty="0">
                <a:solidFill>
                  <a:srgbClr val="004680"/>
                </a:solidFill>
                <a:ea typeface="+mn-ea"/>
                <a:cs typeface="+mn-cs"/>
              </a:rPr>
              <a:t>tuna</a:t>
            </a:r>
            <a:r>
              <a:rPr lang="en-US" sz="2000" dirty="0">
                <a:solidFill>
                  <a:schemeClr val="bg1">
                    <a:lumMod val="75000"/>
                    <a:lumOff val="25000"/>
                  </a:schemeClr>
                </a:solidFill>
                <a:ea typeface="+mn-ea"/>
                <a:cs typeface="+mn-cs"/>
              </a:rPr>
              <a:t> that aggregate at </a:t>
            </a:r>
            <a:r>
              <a:rPr lang="en-US" sz="2000" dirty="0" smtClean="0">
                <a:solidFill>
                  <a:schemeClr val="bg1">
                    <a:lumMod val="75000"/>
                    <a:lumOff val="25000"/>
                  </a:schemeClr>
                </a:solidFill>
                <a:ea typeface="+mn-ea"/>
                <a:cs typeface="+mn-cs"/>
              </a:rPr>
              <a:t>offshore </a:t>
            </a:r>
            <a:r>
              <a:rPr lang="en-US" sz="2000" dirty="0">
                <a:solidFill>
                  <a:schemeClr val="bg1">
                    <a:lumMod val="75000"/>
                    <a:lumOff val="25000"/>
                  </a:schemeClr>
                </a:solidFill>
                <a:ea typeface="+mn-ea"/>
                <a:cs typeface="+mn-cs"/>
              </a:rPr>
              <a:t>seamounts</a:t>
            </a:r>
          </a:p>
          <a:p>
            <a:pPr eaLnBrk="1" fontAlgn="auto" hangingPunct="1">
              <a:spcAft>
                <a:spcPts val="0"/>
              </a:spcAft>
              <a:buFont typeface="Arial"/>
              <a:buChar char="•"/>
              <a:defRPr/>
            </a:pPr>
            <a:r>
              <a:rPr lang="en-US" sz="2000" dirty="0" smtClean="0">
                <a:solidFill>
                  <a:schemeClr val="accent2"/>
                </a:solidFill>
                <a:ea typeface="+mn-ea"/>
                <a:cs typeface="+mn-cs"/>
              </a:rPr>
              <a:t>Associated </a:t>
            </a:r>
            <a:r>
              <a:rPr lang="en-US" sz="2000" dirty="0">
                <a:solidFill>
                  <a:schemeClr val="accent2"/>
                </a:solidFill>
                <a:ea typeface="+mn-ea"/>
                <a:cs typeface="+mn-cs"/>
              </a:rPr>
              <a:t>pelagic </a:t>
            </a:r>
            <a:r>
              <a:rPr lang="en-US" sz="2000" dirty="0" smtClean="0">
                <a:solidFill>
                  <a:schemeClr val="accent2"/>
                </a:solidFill>
                <a:ea typeface="+mn-ea"/>
                <a:cs typeface="+mn-cs"/>
              </a:rPr>
              <a:t>fish</a:t>
            </a:r>
            <a:endParaRPr lang="en-US" sz="2000" dirty="0">
              <a:solidFill>
                <a:schemeClr val="accent2"/>
              </a:solidFill>
              <a:ea typeface="+mn-ea"/>
              <a:cs typeface="+mn-cs"/>
            </a:endParaRPr>
          </a:p>
        </p:txBody>
      </p:sp>
      <p:pic>
        <p:nvPicPr>
          <p:cNvPr id="35845" name="Content Placeholder 9" descr="Handline.jpg"/>
          <p:cNvPicPr>
            <a:picLocks noGrp="1" noChangeAspect="1"/>
          </p:cNvPicPr>
          <p:nvPr>
            <p:ph sz="quarter" idx="2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45" r="25237" b="-20502"/>
          <a:stretch>
            <a:fillRect/>
          </a:stretch>
        </p:blipFill>
        <p:spPr>
          <a:xfrm>
            <a:off x="4645025" y="1568450"/>
            <a:ext cx="4038600" cy="4038600"/>
          </a:xfrm>
        </p:spPr>
      </p:pic>
      <p:sp>
        <p:nvSpPr>
          <p:cNvPr id="7" name="Text Placeholder 6"/>
          <p:cNvSpPr>
            <a:spLocks noGrp="1"/>
          </p:cNvSpPr>
          <p:nvPr>
            <p:ph type="body" sz="quarter" idx="21"/>
          </p:nvPr>
        </p:nvSpPr>
        <p:spPr>
          <a:xfrm>
            <a:off x="450850" y="5711825"/>
            <a:ext cx="8237538" cy="454025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>
                <a:ea typeface="+mn-ea"/>
                <a:cs typeface="+mn-cs"/>
              </a:rPr>
              <a:t>Source: </a:t>
            </a:r>
            <a:r>
              <a:rPr lang="en-US" dirty="0" smtClean="0">
                <a:ea typeface="+mn-ea"/>
                <a:cs typeface="+mn-cs"/>
              </a:rPr>
              <a:t>NOAA. </a:t>
            </a:r>
            <a:r>
              <a:rPr lang="en-US" u="sng" dirty="0" smtClean="0">
                <a:ea typeface="+mn-ea"/>
                <a:cs typeface="+mn-cs"/>
              </a:rPr>
              <a:t>http</a:t>
            </a:r>
            <a:r>
              <a:rPr lang="en-US" u="sng" dirty="0">
                <a:ea typeface="+mn-ea"/>
                <a:cs typeface="+mn-cs"/>
              </a:rPr>
              <a:t>://www.pifsc.noaa.gov/wpacfin/hi/Data/Landings_Charts/hr3a.htm</a:t>
            </a:r>
            <a:br>
              <a:rPr lang="en-US" u="sng" dirty="0">
                <a:ea typeface="+mn-ea"/>
                <a:cs typeface="+mn-cs"/>
              </a:rPr>
            </a:br>
            <a:r>
              <a:rPr lang="en-US" dirty="0"/>
              <a:t>Illustration: Les Hata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61962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>
                <a:ea typeface="+mj-ea"/>
                <a:cs typeface="+mj-cs"/>
              </a:rPr>
              <a:t>LOCAL SEAFOOD IN HAWAII</a:t>
            </a:r>
          </a:p>
        </p:txBody>
      </p:sp>
      <p:sp>
        <p:nvSpPr>
          <p:cNvPr id="37891" name="Text Placeholder 5"/>
          <p:cNvSpPr>
            <a:spLocks noGrp="1"/>
          </p:cNvSpPr>
          <p:nvPr>
            <p:ph type="body" sz="quarter" idx="13"/>
          </p:nvPr>
        </p:nvSpPr>
        <p:spPr>
          <a:xfrm>
            <a:off x="447675" y="890588"/>
            <a:ext cx="8232775" cy="552450"/>
          </a:xfrm>
        </p:spPr>
        <p:txBody>
          <a:bodyPr/>
          <a:lstStyle/>
          <a:p>
            <a:pPr eaLnBrk="1" hangingPunct="1"/>
            <a:r>
              <a:rPr lang="en-US" altLang="en-US" i="1" smtClean="0">
                <a:latin typeface="Gill Sans MT" panose="020B0502020104020203" pitchFamily="34" charset="0"/>
              </a:rPr>
              <a:t>What types of fish do these fisheries produce?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9"/>
          </p:nvPr>
        </p:nvSpPr>
        <p:spPr>
          <a:xfrm>
            <a:off x="450850" y="1568450"/>
            <a:ext cx="4038600" cy="4038600"/>
          </a:xfrm>
        </p:spPr>
        <p:txBody>
          <a:bodyPr rtlCol="0">
            <a:noAutofit/>
          </a:bodyPr>
          <a:lstStyle/>
          <a:p>
            <a:pPr marL="0" indent="0" eaLnBrk="1" fontAlgn="auto" hangingPunct="1">
              <a:spcAft>
                <a:spcPts val="0"/>
              </a:spcAft>
              <a:buFont typeface="Arial"/>
              <a:buNone/>
              <a:defRPr/>
            </a:pPr>
            <a:r>
              <a:rPr lang="en-US" sz="2000" dirty="0">
                <a:solidFill>
                  <a:srgbClr val="004680"/>
                </a:solidFill>
                <a:ea typeface="+mn-ea"/>
                <a:cs typeface="+mn-cs"/>
              </a:rPr>
              <a:t>Main Hawaiian Islands </a:t>
            </a:r>
            <a:r>
              <a:rPr lang="en-US" sz="2000" dirty="0" smtClean="0">
                <a:solidFill>
                  <a:srgbClr val="004680"/>
                </a:solidFill>
                <a:ea typeface="+mn-ea"/>
                <a:cs typeface="+mn-cs"/>
              </a:rPr>
              <a:t>(MHI) Pelagic HANDLINE </a:t>
            </a:r>
            <a:r>
              <a:rPr lang="en-US" sz="2000" dirty="0">
                <a:solidFill>
                  <a:srgbClr val="004680"/>
                </a:solidFill>
                <a:ea typeface="+mn-ea"/>
                <a:cs typeface="+mn-cs"/>
              </a:rPr>
              <a:t>fishery tends to target:</a:t>
            </a:r>
          </a:p>
          <a:p>
            <a:pPr eaLnBrk="1" fontAlgn="auto" hangingPunct="1">
              <a:spcAft>
                <a:spcPts val="0"/>
              </a:spcAft>
              <a:buFont typeface="Arial"/>
              <a:buChar char="•"/>
              <a:defRPr/>
            </a:pPr>
            <a:r>
              <a:rPr lang="en-US" sz="2000" dirty="0">
                <a:solidFill>
                  <a:srgbClr val="004680"/>
                </a:solidFill>
                <a:ea typeface="+mn-ea"/>
                <a:cs typeface="+mn-cs"/>
              </a:rPr>
              <a:t>yellowfin </a:t>
            </a:r>
            <a:r>
              <a:rPr lang="en-US" sz="2000" dirty="0" smtClean="0">
                <a:solidFill>
                  <a:srgbClr val="004680"/>
                </a:solidFill>
                <a:ea typeface="+mn-ea"/>
                <a:cs typeface="+mn-cs"/>
              </a:rPr>
              <a:t>tuna </a:t>
            </a:r>
            <a:r>
              <a:rPr lang="en-US" sz="2000" dirty="0" smtClean="0">
                <a:solidFill>
                  <a:schemeClr val="bg1">
                    <a:lumMod val="75000"/>
                    <a:lumOff val="25000"/>
                  </a:schemeClr>
                </a:solidFill>
                <a:ea typeface="+mn-ea"/>
                <a:cs typeface="+mn-cs"/>
              </a:rPr>
              <a:t>(summer run)</a:t>
            </a:r>
            <a:endParaRPr lang="en-US" sz="2000" dirty="0">
              <a:solidFill>
                <a:srgbClr val="004680"/>
              </a:solidFill>
              <a:ea typeface="+mn-ea"/>
              <a:cs typeface="+mn-cs"/>
            </a:endParaRPr>
          </a:p>
          <a:p>
            <a:pPr eaLnBrk="1" fontAlgn="auto" hangingPunct="1">
              <a:spcAft>
                <a:spcPts val="0"/>
              </a:spcAft>
              <a:buFont typeface="Arial"/>
              <a:buChar char="•"/>
              <a:defRPr/>
            </a:pPr>
            <a:r>
              <a:rPr lang="en-US" sz="2000" dirty="0">
                <a:solidFill>
                  <a:srgbClr val="004680"/>
                </a:solidFill>
                <a:ea typeface="+mn-ea"/>
                <a:cs typeface="+mn-cs"/>
              </a:rPr>
              <a:t>albacore</a:t>
            </a:r>
            <a:r>
              <a:rPr lang="en-US" sz="2000" dirty="0">
                <a:solidFill>
                  <a:schemeClr val="bg1">
                    <a:lumMod val="75000"/>
                    <a:lumOff val="25000"/>
                  </a:schemeClr>
                </a:solidFill>
                <a:ea typeface="+mn-ea"/>
                <a:cs typeface="+mn-cs"/>
              </a:rPr>
              <a:t> </a:t>
            </a:r>
            <a:endParaRPr lang="en-US" sz="2000" dirty="0" smtClean="0">
              <a:solidFill>
                <a:schemeClr val="bg1">
                  <a:lumMod val="75000"/>
                  <a:lumOff val="25000"/>
                </a:schemeClr>
              </a:solidFill>
              <a:ea typeface="+mn-ea"/>
              <a:cs typeface="+mn-cs"/>
            </a:endParaRPr>
          </a:p>
          <a:p>
            <a:pPr eaLnBrk="1" fontAlgn="auto" hangingPunct="1">
              <a:spcAft>
                <a:spcPts val="0"/>
              </a:spcAft>
              <a:buFont typeface="Arial"/>
              <a:buChar char="•"/>
              <a:defRPr/>
            </a:pPr>
            <a:r>
              <a:rPr lang="en-US" sz="2000" dirty="0" smtClean="0">
                <a:solidFill>
                  <a:srgbClr val="004680"/>
                </a:solidFill>
                <a:ea typeface="+mn-ea"/>
                <a:cs typeface="+mn-cs"/>
              </a:rPr>
              <a:t>swordfish</a:t>
            </a:r>
            <a:r>
              <a:rPr lang="en-US" sz="2000" dirty="0" smtClean="0">
                <a:solidFill>
                  <a:schemeClr val="bg1">
                    <a:lumMod val="75000"/>
                    <a:lumOff val="25000"/>
                  </a:schemeClr>
                </a:solidFill>
                <a:ea typeface="+mn-ea"/>
                <a:cs typeface="+mn-cs"/>
              </a:rPr>
              <a:t> (fishing </a:t>
            </a:r>
            <a:r>
              <a:rPr lang="en-US" sz="2000" dirty="0">
                <a:solidFill>
                  <a:schemeClr val="bg1">
                    <a:lumMod val="75000"/>
                    <a:lumOff val="25000"/>
                  </a:schemeClr>
                </a:solidFill>
                <a:ea typeface="+mn-ea"/>
                <a:cs typeface="+mn-cs"/>
              </a:rPr>
              <a:t>at </a:t>
            </a:r>
            <a:r>
              <a:rPr lang="en-US" sz="2000" dirty="0" smtClean="0">
                <a:solidFill>
                  <a:schemeClr val="bg1">
                    <a:lumMod val="75000"/>
                    <a:lumOff val="25000"/>
                  </a:schemeClr>
                </a:solidFill>
                <a:ea typeface="+mn-ea"/>
                <a:cs typeface="+mn-cs"/>
              </a:rPr>
              <a:t>night)</a:t>
            </a:r>
            <a:endParaRPr lang="en-US" sz="2000" dirty="0">
              <a:solidFill>
                <a:schemeClr val="bg1">
                  <a:lumMod val="75000"/>
                  <a:lumOff val="25000"/>
                </a:schemeClr>
              </a:solidFill>
              <a:ea typeface="+mn-ea"/>
              <a:cs typeface="+mn-cs"/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21"/>
          </p:nvPr>
        </p:nvSpPr>
        <p:spPr>
          <a:xfrm>
            <a:off x="450850" y="5711825"/>
            <a:ext cx="8237538" cy="454025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>
                <a:ea typeface="+mn-ea"/>
                <a:cs typeface="+mn-cs"/>
              </a:rPr>
              <a:t>Source: </a:t>
            </a:r>
            <a:r>
              <a:rPr lang="en-US" dirty="0" smtClean="0">
                <a:ea typeface="+mn-ea"/>
                <a:cs typeface="+mn-cs"/>
              </a:rPr>
              <a:t>NOAA. </a:t>
            </a:r>
            <a:r>
              <a:rPr lang="en-US" u="sng" dirty="0" smtClean="0">
                <a:ea typeface="+mn-ea"/>
                <a:cs typeface="+mn-cs"/>
              </a:rPr>
              <a:t>http</a:t>
            </a:r>
            <a:r>
              <a:rPr lang="en-US" u="sng" dirty="0">
                <a:ea typeface="+mn-ea"/>
                <a:cs typeface="+mn-cs"/>
              </a:rPr>
              <a:t>://www.pifsc.noaa.gov/wpacfin/hi/Data/Landings_Charts/hr3a.htm</a:t>
            </a:r>
            <a:br>
              <a:rPr lang="en-US" u="sng" dirty="0">
                <a:ea typeface="+mn-ea"/>
                <a:cs typeface="+mn-cs"/>
              </a:rPr>
            </a:br>
            <a:r>
              <a:rPr lang="en-US" dirty="0"/>
              <a:t>Illustration: Les Hata</a:t>
            </a:r>
          </a:p>
        </p:txBody>
      </p:sp>
      <p:pic>
        <p:nvPicPr>
          <p:cNvPr id="37894" name="Content Placeholder 11" descr="Handline.jpg"/>
          <p:cNvPicPr>
            <a:picLocks noGrp="1" noChangeAspect="1"/>
          </p:cNvPicPr>
          <p:nvPr>
            <p:ph sz="quarter" idx="2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10" t="-2" r="25166" b="-20511"/>
          <a:stretch>
            <a:fillRect/>
          </a:stretch>
        </p:blipFill>
        <p:spPr>
          <a:xfrm>
            <a:off x="4645025" y="1568450"/>
            <a:ext cx="4038600" cy="40386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61962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>
                <a:ea typeface="+mj-ea"/>
                <a:cs typeface="+mj-cs"/>
              </a:rPr>
              <a:t>LOCAL SEAFOOD IN HAWAII</a:t>
            </a:r>
          </a:p>
        </p:txBody>
      </p:sp>
      <p:sp>
        <p:nvSpPr>
          <p:cNvPr id="39939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447675" y="890588"/>
            <a:ext cx="8232775" cy="552450"/>
          </a:xfrm>
        </p:spPr>
        <p:txBody>
          <a:bodyPr/>
          <a:lstStyle/>
          <a:p>
            <a:pPr eaLnBrk="1" hangingPunct="1"/>
            <a:r>
              <a:rPr lang="en-US" altLang="en-US" i="1" smtClean="0">
                <a:latin typeface="Gill Sans MT" panose="020B0502020104020203" pitchFamily="34" charset="0"/>
              </a:rPr>
              <a:t>What types of fish do these fisheries produce?</a:t>
            </a:r>
            <a:r>
              <a:rPr lang="en-US" altLang="en-US" sz="1800" smtClean="0">
                <a:latin typeface="Gill Sans MT" panose="020B0502020104020203" pitchFamily="34" charset="0"/>
              </a:rPr>
              <a:t> (cont’d)</a:t>
            </a:r>
          </a:p>
        </p:txBody>
      </p:sp>
      <p:sp>
        <p:nvSpPr>
          <p:cNvPr id="39940" name="Content Placeholder 2"/>
          <p:cNvSpPr>
            <a:spLocks noGrp="1"/>
          </p:cNvSpPr>
          <p:nvPr>
            <p:ph sz="quarter" idx="19"/>
          </p:nvPr>
        </p:nvSpPr>
        <p:spPr>
          <a:xfrm>
            <a:off x="450850" y="1568450"/>
            <a:ext cx="4038600" cy="4038600"/>
          </a:xfrm>
        </p:spPr>
        <p:txBody>
          <a:bodyPr/>
          <a:lstStyle/>
          <a:p>
            <a:pPr marL="0" indent="0" eaLnBrk="1" hangingPunct="1">
              <a:buFont typeface="Arial" panose="020B0604020202020204" pitchFamily="34" charset="0"/>
              <a:buNone/>
            </a:pPr>
            <a:r>
              <a:rPr lang="en-US" altLang="en-US" sz="2000" dirty="0" smtClean="0">
                <a:solidFill>
                  <a:srgbClr val="004680"/>
                </a:solidFill>
                <a:latin typeface="Gill Sans MT" panose="020B0502020104020203" pitchFamily="34" charset="0"/>
              </a:rPr>
              <a:t>Hawaii’s POLE &amp; LINE (live </a:t>
            </a:r>
            <a:r>
              <a:rPr lang="en-US" altLang="en-US" sz="2000" dirty="0" err="1" smtClean="0">
                <a:solidFill>
                  <a:srgbClr val="004680"/>
                </a:solidFill>
                <a:latin typeface="Gill Sans MT" panose="020B0502020104020203" pitchFamily="34" charset="0"/>
              </a:rPr>
              <a:t>baitboat</a:t>
            </a:r>
            <a:r>
              <a:rPr lang="en-US" altLang="en-US" sz="2000" dirty="0" smtClean="0">
                <a:solidFill>
                  <a:srgbClr val="004680"/>
                </a:solidFill>
                <a:latin typeface="Gill Sans MT" panose="020B0502020104020203" pitchFamily="34" charset="0"/>
              </a:rPr>
              <a:t> </a:t>
            </a:r>
            <a:r>
              <a:rPr lang="en-US" altLang="en-US" sz="2000" i="1" dirty="0" err="1" smtClean="0">
                <a:solidFill>
                  <a:srgbClr val="004680"/>
                </a:solidFill>
                <a:latin typeface="Gill Sans MT" panose="020B0502020104020203" pitchFamily="34" charset="0"/>
              </a:rPr>
              <a:t>aku</a:t>
            </a:r>
            <a:r>
              <a:rPr lang="en-US" altLang="en-US" sz="2000" i="1" dirty="0" smtClean="0">
                <a:solidFill>
                  <a:srgbClr val="004680"/>
                </a:solidFill>
                <a:latin typeface="Gill Sans MT" panose="020B0502020104020203" pitchFamily="34" charset="0"/>
              </a:rPr>
              <a:t>) </a:t>
            </a:r>
            <a:r>
              <a:rPr lang="en-US" altLang="en-US" sz="2000" dirty="0" smtClean="0">
                <a:solidFill>
                  <a:srgbClr val="004680"/>
                </a:solidFill>
                <a:latin typeface="Gill Sans MT" panose="020B0502020104020203" pitchFamily="34" charset="0"/>
              </a:rPr>
              <a:t>fishery catches: </a:t>
            </a:r>
          </a:p>
          <a:p>
            <a:pPr eaLnBrk="1" hangingPunct="1"/>
            <a:r>
              <a:rPr lang="en-US" altLang="en-US" sz="2000" dirty="0">
                <a:solidFill>
                  <a:srgbClr val="004680"/>
                </a:solidFill>
                <a:latin typeface="Gill Sans MT" panose="020B0502020104020203" pitchFamily="34" charset="0"/>
              </a:rPr>
              <a:t>skipjack </a:t>
            </a:r>
            <a:r>
              <a:rPr lang="en-US" altLang="en-US" sz="2000" i="1" dirty="0">
                <a:solidFill>
                  <a:srgbClr val="7F7F7F"/>
                </a:solidFill>
                <a:latin typeface="Gill Sans MT" panose="020B0502020104020203" pitchFamily="34" charset="0"/>
              </a:rPr>
              <a:t>(</a:t>
            </a:r>
            <a:r>
              <a:rPr lang="en-US" altLang="en-US" sz="2000" i="1" dirty="0" err="1">
                <a:solidFill>
                  <a:srgbClr val="7F7F7F"/>
                </a:solidFill>
                <a:latin typeface="Gill Sans MT" panose="020B0502020104020203" pitchFamily="34" charset="0"/>
              </a:rPr>
              <a:t>aku</a:t>
            </a:r>
            <a:r>
              <a:rPr lang="en-US" altLang="en-US" sz="2000" i="1" dirty="0">
                <a:solidFill>
                  <a:srgbClr val="7F7F7F"/>
                </a:solidFill>
                <a:latin typeface="Gill Sans MT" panose="020B0502020104020203" pitchFamily="34" charset="0"/>
              </a:rPr>
              <a:t>)</a:t>
            </a:r>
          </a:p>
          <a:p>
            <a:pPr eaLnBrk="1" hangingPunct="1"/>
            <a:r>
              <a:rPr lang="en-US" altLang="en-US" sz="2000" dirty="0">
                <a:solidFill>
                  <a:srgbClr val="004680"/>
                </a:solidFill>
                <a:latin typeface="Gill Sans MT" panose="020B0502020104020203" pitchFamily="34" charset="0"/>
              </a:rPr>
              <a:t>yellowfin </a:t>
            </a:r>
            <a:r>
              <a:rPr lang="en-US" altLang="en-US" sz="2000" i="1" dirty="0">
                <a:solidFill>
                  <a:srgbClr val="7F7F7F"/>
                </a:solidFill>
                <a:latin typeface="Gill Sans MT" panose="020B0502020104020203" pitchFamily="34" charset="0"/>
              </a:rPr>
              <a:t>(ahi) </a:t>
            </a:r>
            <a:r>
              <a:rPr lang="en-US" altLang="en-US" sz="2000" dirty="0">
                <a:solidFill>
                  <a:schemeClr val="bg2"/>
                </a:solidFill>
                <a:latin typeface="Gill Sans MT" panose="020B0502020104020203" pitchFamily="34" charset="0"/>
              </a:rPr>
              <a:t> </a:t>
            </a:r>
          </a:p>
        </p:txBody>
      </p:sp>
      <p:pic>
        <p:nvPicPr>
          <p:cNvPr id="39941" name="Content Placeholder 1" descr="AkuBoat.jpg"/>
          <p:cNvPicPr>
            <a:picLocks noGrp="1" noChangeAspect="1"/>
          </p:cNvPicPr>
          <p:nvPr>
            <p:ph sz="quarter" idx="2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560" t="-2" r="12248" b="-20512"/>
          <a:stretch>
            <a:fillRect/>
          </a:stretch>
        </p:blipFill>
        <p:spPr>
          <a:xfrm>
            <a:off x="4645025" y="1568450"/>
            <a:ext cx="4038600" cy="4038600"/>
          </a:xfrm>
        </p:spPr>
      </p:pic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50850" y="5711825"/>
            <a:ext cx="8237538" cy="454025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>
                <a:ea typeface="+mn-ea"/>
                <a:cs typeface="+mn-cs"/>
              </a:rPr>
              <a:t>Source: </a:t>
            </a:r>
            <a:r>
              <a:rPr lang="en-US" dirty="0" smtClean="0">
                <a:ea typeface="+mn-ea"/>
                <a:cs typeface="+mn-cs"/>
              </a:rPr>
              <a:t>NOAA.  </a:t>
            </a:r>
            <a:r>
              <a:rPr lang="en-US" u="sng" dirty="0" smtClean="0">
                <a:ea typeface="+mn-ea"/>
                <a:cs typeface="+mn-cs"/>
                <a:hlinkClick r:id="rId4"/>
              </a:rPr>
              <a:t>http</a:t>
            </a:r>
            <a:r>
              <a:rPr lang="en-US" u="sng" dirty="0">
                <a:ea typeface="+mn-ea"/>
                <a:cs typeface="+mn-cs"/>
                <a:hlinkClick r:id="rId4"/>
              </a:rPr>
              <a:t>://www.pifsc.noaa.gov/wpacfin/hi/Data/Landings_Charts/hr3a.htm</a:t>
            </a:r>
            <a:endParaRPr lang="en-US" u="sng" dirty="0">
              <a:ea typeface="+mn-ea"/>
              <a:cs typeface="+mn-cs"/>
            </a:endParaRP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dirty="0"/>
              <a:t>Illustration: Les Hata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61962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>
                <a:ea typeface="+mj-ea"/>
                <a:cs typeface="+mj-cs"/>
              </a:rPr>
              <a:t>LOCAL SEAFOOD IN HAWAII</a:t>
            </a:r>
          </a:p>
        </p:txBody>
      </p:sp>
      <p:sp>
        <p:nvSpPr>
          <p:cNvPr id="41987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447675" y="890588"/>
            <a:ext cx="8232775" cy="552450"/>
          </a:xfrm>
        </p:spPr>
        <p:txBody>
          <a:bodyPr/>
          <a:lstStyle/>
          <a:p>
            <a:pPr eaLnBrk="1" hangingPunct="1"/>
            <a:r>
              <a:rPr lang="en-US" altLang="en-US" i="1" smtClean="0">
                <a:latin typeface="Gill Sans MT" panose="020B0502020104020203" pitchFamily="34" charset="0"/>
              </a:rPr>
              <a:t>What types of fish do these fisheries produce?</a:t>
            </a:r>
            <a:r>
              <a:rPr lang="en-US" altLang="en-US" sz="1800" smtClean="0">
                <a:latin typeface="Gill Sans MT" panose="020B0502020104020203" pitchFamily="34" charset="0"/>
              </a:rPr>
              <a:t> (cont’d)</a:t>
            </a:r>
          </a:p>
        </p:txBody>
      </p:sp>
      <p:sp>
        <p:nvSpPr>
          <p:cNvPr id="41988" name="Content Placeholder 2"/>
          <p:cNvSpPr>
            <a:spLocks noGrp="1"/>
          </p:cNvSpPr>
          <p:nvPr>
            <p:ph sz="quarter" idx="19"/>
          </p:nvPr>
        </p:nvSpPr>
        <p:spPr>
          <a:xfrm>
            <a:off x="450850" y="1568450"/>
            <a:ext cx="4038600" cy="4038600"/>
          </a:xfrm>
        </p:spPr>
        <p:txBody>
          <a:bodyPr/>
          <a:lstStyle/>
          <a:p>
            <a:pPr marL="0" indent="0" eaLnBrk="1" hangingPunct="1">
              <a:buFont typeface="Arial" panose="020B0604020202020204" pitchFamily="34" charset="0"/>
              <a:buNone/>
            </a:pPr>
            <a:r>
              <a:rPr lang="en-US" altLang="en-US" sz="2000" dirty="0" smtClean="0">
                <a:solidFill>
                  <a:srgbClr val="004680"/>
                </a:solidFill>
                <a:latin typeface="Gill Sans MT" panose="020B0502020104020203" pitchFamily="34" charset="0"/>
              </a:rPr>
              <a:t>Hawaii’s SMALL COASTAL PELAGIC</a:t>
            </a:r>
            <a:br>
              <a:rPr lang="en-US" altLang="en-US" sz="2000" dirty="0" smtClean="0">
                <a:solidFill>
                  <a:srgbClr val="004680"/>
                </a:solidFill>
                <a:latin typeface="Gill Sans MT" panose="020B0502020104020203" pitchFamily="34" charset="0"/>
              </a:rPr>
            </a:br>
            <a:r>
              <a:rPr lang="en-US" altLang="en-US" sz="2000" dirty="0" smtClean="0">
                <a:solidFill>
                  <a:srgbClr val="004680"/>
                </a:solidFill>
                <a:latin typeface="Gill Sans MT" panose="020B0502020104020203" pitchFamily="34" charset="0"/>
              </a:rPr>
              <a:t>fish are caught by hook, hoop net and surround net including:</a:t>
            </a:r>
          </a:p>
          <a:p>
            <a:pPr eaLnBrk="1" hangingPunct="1"/>
            <a:r>
              <a:rPr lang="en-US" altLang="en-US" sz="2000" dirty="0" smtClean="0">
                <a:solidFill>
                  <a:srgbClr val="004680"/>
                </a:solidFill>
                <a:latin typeface="Gill Sans MT" panose="020B0502020104020203" pitchFamily="34" charset="0"/>
              </a:rPr>
              <a:t>mackerel </a:t>
            </a:r>
            <a:r>
              <a:rPr lang="en-US" altLang="en-US" sz="2000" dirty="0" err="1" smtClean="0">
                <a:solidFill>
                  <a:srgbClr val="004680"/>
                </a:solidFill>
                <a:latin typeface="Gill Sans MT" panose="020B0502020104020203" pitchFamily="34" charset="0"/>
              </a:rPr>
              <a:t>scad</a:t>
            </a:r>
            <a:r>
              <a:rPr lang="en-US" altLang="en-US" sz="2000" dirty="0" smtClean="0">
                <a:solidFill>
                  <a:srgbClr val="004680"/>
                </a:solidFill>
                <a:latin typeface="Gill Sans MT" panose="020B0502020104020203" pitchFamily="34" charset="0"/>
              </a:rPr>
              <a:t> </a:t>
            </a:r>
            <a:r>
              <a:rPr lang="en-US" altLang="en-US" sz="2000" i="1" dirty="0" smtClean="0">
                <a:solidFill>
                  <a:schemeClr val="bg2"/>
                </a:solidFill>
                <a:latin typeface="Gill Sans MT" panose="020B0502020104020203" pitchFamily="34" charset="0"/>
              </a:rPr>
              <a:t>(</a:t>
            </a:r>
            <a:r>
              <a:rPr lang="en-US" altLang="en-US" sz="2000" i="1" dirty="0" err="1" smtClean="0">
                <a:solidFill>
                  <a:schemeClr val="bg2"/>
                </a:solidFill>
                <a:latin typeface="Gill Sans MT" panose="020B0502020104020203" pitchFamily="34" charset="0"/>
              </a:rPr>
              <a:t>opelu</a:t>
            </a:r>
            <a:r>
              <a:rPr lang="en-US" altLang="en-US" sz="2000" i="1" dirty="0" smtClean="0">
                <a:solidFill>
                  <a:schemeClr val="bg2"/>
                </a:solidFill>
                <a:latin typeface="Gill Sans MT" panose="020B0502020104020203" pitchFamily="34" charset="0"/>
              </a:rPr>
              <a:t>)</a:t>
            </a:r>
            <a:r>
              <a:rPr lang="en-US" altLang="en-US" sz="2000" dirty="0" smtClean="0">
                <a:solidFill>
                  <a:schemeClr val="bg2"/>
                </a:solidFill>
                <a:latin typeface="Gill Sans MT" panose="020B0502020104020203" pitchFamily="34" charset="0"/>
              </a:rPr>
              <a:t> </a:t>
            </a:r>
          </a:p>
          <a:p>
            <a:pPr eaLnBrk="1" hangingPunct="1"/>
            <a:r>
              <a:rPr lang="en-US" altLang="en-US" sz="2000" dirty="0" smtClean="0">
                <a:solidFill>
                  <a:srgbClr val="004680"/>
                </a:solidFill>
                <a:latin typeface="Gill Sans MT" panose="020B0502020104020203" pitchFamily="34" charset="0"/>
              </a:rPr>
              <a:t>bigeye </a:t>
            </a:r>
            <a:r>
              <a:rPr lang="en-US" altLang="en-US" sz="2000" dirty="0" err="1" smtClean="0">
                <a:solidFill>
                  <a:srgbClr val="004680"/>
                </a:solidFill>
                <a:latin typeface="Gill Sans MT" panose="020B0502020104020203" pitchFamily="34" charset="0"/>
              </a:rPr>
              <a:t>scad</a:t>
            </a:r>
            <a:r>
              <a:rPr lang="en-US" altLang="en-US" sz="2000" dirty="0" smtClean="0">
                <a:solidFill>
                  <a:srgbClr val="004680"/>
                </a:solidFill>
                <a:latin typeface="Gill Sans MT" panose="020B0502020104020203" pitchFamily="34" charset="0"/>
              </a:rPr>
              <a:t> </a:t>
            </a:r>
            <a:r>
              <a:rPr lang="en-US" altLang="en-US" sz="2000" i="1" dirty="0" smtClean="0">
                <a:latin typeface="Gill Sans MT" panose="020B0502020104020203" pitchFamily="34" charset="0"/>
              </a:rPr>
              <a:t>(</a:t>
            </a:r>
            <a:r>
              <a:rPr lang="en-US" altLang="en-US" sz="2000" i="1" dirty="0" err="1" smtClean="0">
                <a:latin typeface="Gill Sans MT" panose="020B0502020104020203" pitchFamily="34" charset="0"/>
              </a:rPr>
              <a:t>akule</a:t>
            </a:r>
            <a:r>
              <a:rPr lang="en-US" altLang="en-US" sz="2000" i="1" dirty="0" smtClean="0">
                <a:latin typeface="Gill Sans MT" panose="020B0502020104020203" pitchFamily="34" charset="0"/>
              </a:rPr>
              <a:t>)</a:t>
            </a:r>
            <a:endParaRPr lang="en-US" altLang="en-US" sz="2000" dirty="0" smtClean="0">
              <a:latin typeface="Gill Sans MT" panose="020B0502020104020203" pitchFamily="34" charset="0"/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50850" y="5711825"/>
            <a:ext cx="8237538" cy="454025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>
                <a:ea typeface="+mn-ea"/>
                <a:cs typeface="+mn-cs"/>
              </a:rPr>
              <a:t>Source</a:t>
            </a:r>
            <a:r>
              <a:rPr lang="en-US" dirty="0" smtClean="0">
                <a:ea typeface="+mn-ea"/>
                <a:cs typeface="+mn-cs"/>
              </a:rPr>
              <a:t>: </a:t>
            </a:r>
            <a:r>
              <a:rPr lang="en-US" dirty="0"/>
              <a:t>NOAA.  </a:t>
            </a:r>
            <a:r>
              <a:rPr lang="en-US" u="sng" dirty="0">
                <a:hlinkClick r:id="rId3"/>
              </a:rPr>
              <a:t>http://www.pifsc.noaa.gov/wpacfin/hi/Data/Landings_Charts/hr3a.htm</a:t>
            </a:r>
            <a:endParaRPr lang="en-US" u="sng" dirty="0">
              <a:ea typeface="+mn-ea"/>
              <a:cs typeface="+mn-cs"/>
            </a:endParaRP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dirty="0"/>
              <a:t>Illustration: </a:t>
            </a:r>
            <a:r>
              <a:rPr lang="en-US" dirty="0" smtClean="0"/>
              <a:t>Les </a:t>
            </a:r>
            <a:r>
              <a:rPr lang="en-US" dirty="0" err="1" smtClean="0"/>
              <a:t>Hata</a:t>
            </a:r>
            <a:endParaRPr lang="en-US" dirty="0"/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sz="quarter" idx="20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7812" y="1568450"/>
            <a:ext cx="3093026" cy="40386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61962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>
                <a:ea typeface="+mj-ea"/>
                <a:cs typeface="+mj-cs"/>
              </a:rPr>
              <a:t>LOCAL SEAFOOD IN HAWAII</a:t>
            </a:r>
          </a:p>
        </p:txBody>
      </p:sp>
      <p:sp>
        <p:nvSpPr>
          <p:cNvPr id="4403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447675" y="890588"/>
            <a:ext cx="8232775" cy="552450"/>
          </a:xfrm>
        </p:spPr>
        <p:txBody>
          <a:bodyPr/>
          <a:lstStyle/>
          <a:p>
            <a:pPr eaLnBrk="1" hangingPunct="1"/>
            <a:r>
              <a:rPr lang="en-US" altLang="en-US" i="1" smtClean="0">
                <a:latin typeface="Gill Sans MT" panose="020B0502020104020203" pitchFamily="34" charset="0"/>
              </a:rPr>
              <a:t>What types of fish do these fisheries produce?</a:t>
            </a:r>
            <a:r>
              <a:rPr lang="en-US" altLang="en-US" sz="1800" smtClean="0">
                <a:latin typeface="Gill Sans MT" panose="020B0502020104020203" pitchFamily="34" charset="0"/>
              </a:rPr>
              <a:t> (cont’d)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9"/>
          </p:nvPr>
        </p:nvSpPr>
        <p:spPr>
          <a:xfrm>
            <a:off x="450850" y="1568450"/>
            <a:ext cx="4038600" cy="4038600"/>
          </a:xfrm>
        </p:spPr>
        <p:txBody>
          <a:bodyPr rtlCol="0">
            <a:noAutofit/>
          </a:bodyPr>
          <a:lstStyle/>
          <a:p>
            <a:pPr marL="0" indent="0" eaLnBrk="1" fontAlgn="auto" hangingPunct="1">
              <a:spcAft>
                <a:spcPts val="0"/>
              </a:spcAft>
              <a:buFont typeface="Arial"/>
              <a:buNone/>
              <a:defRPr/>
            </a:pPr>
            <a:r>
              <a:rPr lang="en-US" sz="2000" dirty="0" smtClean="0">
                <a:solidFill>
                  <a:srgbClr val="004680"/>
                </a:solidFill>
                <a:ea typeface="+mn-ea"/>
                <a:cs typeface="+mn-cs"/>
              </a:rPr>
              <a:t>Hawaii’s REEF FISH Species</a:t>
            </a:r>
            <a:r>
              <a:rPr lang="en-US" sz="2000" dirty="0" smtClean="0">
                <a:solidFill>
                  <a:schemeClr val="bg1">
                    <a:lumMod val="75000"/>
                    <a:lumOff val="25000"/>
                  </a:schemeClr>
                </a:solidFill>
                <a:ea typeface="+mn-ea"/>
                <a:cs typeface="+mn-cs"/>
              </a:rPr>
              <a:t> </a:t>
            </a:r>
            <a:br>
              <a:rPr lang="en-US" sz="2000" dirty="0" smtClean="0">
                <a:solidFill>
                  <a:schemeClr val="bg1">
                    <a:lumMod val="75000"/>
                    <a:lumOff val="25000"/>
                  </a:schemeClr>
                </a:solidFill>
                <a:ea typeface="+mn-ea"/>
                <a:cs typeface="+mn-cs"/>
              </a:rPr>
            </a:br>
            <a:r>
              <a:rPr lang="en-US" sz="2000" dirty="0" smtClean="0">
                <a:solidFill>
                  <a:srgbClr val="004680"/>
                </a:solidFill>
                <a:ea typeface="+mn-ea"/>
                <a:cs typeface="+mn-cs"/>
              </a:rPr>
              <a:t>include:</a:t>
            </a:r>
          </a:p>
          <a:p>
            <a:pPr eaLnBrk="1" fontAlgn="auto" hangingPunct="1">
              <a:spcAft>
                <a:spcPts val="0"/>
              </a:spcAft>
              <a:buFont typeface="Arial"/>
              <a:buChar char="•"/>
              <a:defRPr/>
            </a:pPr>
            <a:r>
              <a:rPr lang="en-US" sz="2000" dirty="0" smtClean="0">
                <a:solidFill>
                  <a:schemeClr val="bg1">
                    <a:lumMod val="75000"/>
                    <a:lumOff val="25000"/>
                  </a:schemeClr>
                </a:solidFill>
                <a:ea typeface="+mn-ea"/>
                <a:cs typeface="+mn-cs"/>
              </a:rPr>
              <a:t>bigeyes/</a:t>
            </a:r>
            <a:r>
              <a:rPr lang="en-US" sz="2000" dirty="0" err="1">
                <a:solidFill>
                  <a:schemeClr val="bg1">
                    <a:lumMod val="75000"/>
                    <a:lumOff val="25000"/>
                  </a:schemeClr>
                </a:solidFill>
                <a:ea typeface="+mn-ea"/>
                <a:cs typeface="+mn-cs"/>
              </a:rPr>
              <a:t>g</a:t>
            </a:r>
            <a:r>
              <a:rPr lang="en-US" sz="2000" dirty="0" err="1" smtClean="0">
                <a:solidFill>
                  <a:schemeClr val="bg1">
                    <a:lumMod val="75000"/>
                    <a:lumOff val="25000"/>
                  </a:schemeClr>
                </a:solidFill>
                <a:ea typeface="+mn-ea"/>
                <a:cs typeface="+mn-cs"/>
              </a:rPr>
              <a:t>lasseyes</a:t>
            </a:r>
            <a:endParaRPr lang="en-US" sz="2000" dirty="0">
              <a:solidFill>
                <a:schemeClr val="bg1">
                  <a:lumMod val="75000"/>
                  <a:lumOff val="25000"/>
                </a:schemeClr>
              </a:solidFill>
              <a:ea typeface="+mn-ea"/>
              <a:cs typeface="+mn-cs"/>
            </a:endParaRPr>
          </a:p>
          <a:p>
            <a:pPr eaLnBrk="1" fontAlgn="auto" hangingPunct="1">
              <a:spcAft>
                <a:spcPts val="0"/>
              </a:spcAft>
              <a:buFont typeface="Arial"/>
              <a:buChar char="•"/>
              <a:defRPr/>
            </a:pPr>
            <a:r>
              <a:rPr lang="en-US" sz="2000" dirty="0">
                <a:solidFill>
                  <a:schemeClr val="bg1">
                    <a:lumMod val="75000"/>
                    <a:lumOff val="25000"/>
                  </a:schemeClr>
                </a:solidFill>
                <a:ea typeface="+mn-ea"/>
                <a:cs typeface="+mn-cs"/>
              </a:rPr>
              <a:t>damselfishes</a:t>
            </a:r>
          </a:p>
          <a:p>
            <a:pPr eaLnBrk="1" fontAlgn="auto" hangingPunct="1">
              <a:spcAft>
                <a:spcPts val="0"/>
              </a:spcAft>
              <a:buFont typeface="Arial"/>
              <a:buChar char="•"/>
              <a:defRPr/>
            </a:pPr>
            <a:r>
              <a:rPr lang="en-US" sz="2000" dirty="0">
                <a:solidFill>
                  <a:schemeClr val="bg1">
                    <a:lumMod val="75000"/>
                    <a:lumOff val="25000"/>
                  </a:schemeClr>
                </a:solidFill>
                <a:ea typeface="+mn-ea"/>
                <a:cs typeface="+mn-cs"/>
              </a:rPr>
              <a:t>jacks</a:t>
            </a:r>
          </a:p>
          <a:p>
            <a:pPr eaLnBrk="1" fontAlgn="auto" hangingPunct="1">
              <a:spcAft>
                <a:spcPts val="0"/>
              </a:spcAft>
              <a:buFont typeface="Arial"/>
              <a:buChar char="•"/>
              <a:defRPr/>
            </a:pPr>
            <a:r>
              <a:rPr lang="en-US" sz="2000" dirty="0">
                <a:solidFill>
                  <a:schemeClr val="bg1">
                    <a:lumMod val="75000"/>
                    <a:lumOff val="25000"/>
                  </a:schemeClr>
                </a:solidFill>
                <a:ea typeface="+mn-ea"/>
                <a:cs typeface="+mn-cs"/>
              </a:rPr>
              <a:t>filefishes</a:t>
            </a:r>
          </a:p>
          <a:p>
            <a:pPr eaLnBrk="1" fontAlgn="auto" hangingPunct="1">
              <a:spcAft>
                <a:spcPts val="0"/>
              </a:spcAft>
              <a:buFont typeface="Arial"/>
              <a:buChar char="•"/>
              <a:defRPr/>
            </a:pPr>
            <a:r>
              <a:rPr lang="en-US" sz="2000" dirty="0">
                <a:solidFill>
                  <a:schemeClr val="bg1">
                    <a:lumMod val="75000"/>
                    <a:lumOff val="25000"/>
                  </a:schemeClr>
                </a:solidFill>
                <a:ea typeface="+mn-ea"/>
                <a:cs typeface="+mn-cs"/>
              </a:rPr>
              <a:t>rudderfishes</a:t>
            </a:r>
          </a:p>
          <a:p>
            <a:pPr eaLnBrk="1" fontAlgn="auto" hangingPunct="1">
              <a:spcAft>
                <a:spcPts val="0"/>
              </a:spcAft>
              <a:buFont typeface="Arial"/>
              <a:buChar char="•"/>
              <a:defRPr/>
            </a:pPr>
            <a:r>
              <a:rPr lang="en-US" sz="2000" dirty="0">
                <a:solidFill>
                  <a:schemeClr val="bg1">
                    <a:lumMod val="75000"/>
                    <a:lumOff val="25000"/>
                  </a:schemeClr>
                </a:solidFill>
                <a:ea typeface="+mn-ea"/>
                <a:cs typeface="+mn-cs"/>
              </a:rPr>
              <a:t>flounders</a:t>
            </a:r>
          </a:p>
          <a:p>
            <a:pPr eaLnBrk="1" fontAlgn="auto" hangingPunct="1">
              <a:spcAft>
                <a:spcPts val="0"/>
              </a:spcAft>
              <a:buFont typeface="Arial"/>
              <a:buChar char="•"/>
              <a:defRPr/>
            </a:pPr>
            <a:r>
              <a:rPr lang="en-US" sz="2000" dirty="0">
                <a:solidFill>
                  <a:schemeClr val="bg1">
                    <a:lumMod val="75000"/>
                    <a:lumOff val="25000"/>
                  </a:schemeClr>
                </a:solidFill>
                <a:ea typeface="+mn-ea"/>
                <a:cs typeface="+mn-cs"/>
              </a:rPr>
              <a:t>scorpionfishes</a:t>
            </a:r>
          </a:p>
          <a:p>
            <a:pPr eaLnBrk="1" fontAlgn="auto" hangingPunct="1">
              <a:spcAft>
                <a:spcPts val="0"/>
              </a:spcAft>
              <a:buFont typeface="Arial"/>
              <a:buChar char="•"/>
              <a:defRPr/>
            </a:pPr>
            <a:r>
              <a:rPr lang="en-US" sz="2000" dirty="0">
                <a:solidFill>
                  <a:schemeClr val="bg1">
                    <a:lumMod val="75000"/>
                    <a:lumOff val="25000"/>
                  </a:schemeClr>
                </a:solidFill>
                <a:ea typeface="+mn-ea"/>
                <a:cs typeface="+mn-cs"/>
              </a:rPr>
              <a:t>goatfishes</a:t>
            </a:r>
          </a:p>
          <a:p>
            <a:pPr eaLnBrk="1" fontAlgn="auto" hangingPunct="1">
              <a:spcAft>
                <a:spcPts val="0"/>
              </a:spcAft>
              <a:buFont typeface="Arial"/>
              <a:buChar char="•"/>
              <a:defRPr/>
            </a:pPr>
            <a:r>
              <a:rPr lang="en-US" sz="2000" dirty="0">
                <a:solidFill>
                  <a:schemeClr val="bg1">
                    <a:lumMod val="75000"/>
                    <a:lumOff val="25000"/>
                  </a:schemeClr>
                </a:solidFill>
                <a:ea typeface="+mn-ea"/>
                <a:cs typeface="+mn-cs"/>
              </a:rPr>
              <a:t>squirrelfishes</a:t>
            </a:r>
          </a:p>
        </p:txBody>
      </p:sp>
      <p:sp>
        <p:nvSpPr>
          <p:cNvPr id="44037" name="Content Placeholder 1"/>
          <p:cNvSpPr>
            <a:spLocks noGrp="1"/>
          </p:cNvSpPr>
          <p:nvPr>
            <p:ph sz="quarter" idx="20"/>
          </p:nvPr>
        </p:nvSpPr>
        <p:spPr>
          <a:xfrm>
            <a:off x="4645025" y="1568450"/>
            <a:ext cx="4038600" cy="4038600"/>
          </a:xfrm>
        </p:spPr>
        <p:txBody>
          <a:bodyPr/>
          <a:lstStyle/>
          <a:p>
            <a:pPr eaLnBrk="1" hangingPunct="1"/>
            <a:r>
              <a:rPr lang="en-US" altLang="en-US" sz="2000" smtClean="0">
                <a:latin typeface="Gill Sans MT" panose="020B0502020104020203" pitchFamily="34" charset="0"/>
              </a:rPr>
              <a:t>surgeonfishes</a:t>
            </a:r>
          </a:p>
          <a:p>
            <a:pPr eaLnBrk="1" hangingPunct="1"/>
            <a:r>
              <a:rPr lang="en-US" altLang="en-US" sz="2000" smtClean="0">
                <a:latin typeface="Gill Sans MT" panose="020B0502020104020203" pitchFamily="34" charset="0"/>
              </a:rPr>
              <a:t>tangs</a:t>
            </a:r>
          </a:p>
          <a:p>
            <a:pPr eaLnBrk="1" hangingPunct="1"/>
            <a:r>
              <a:rPr lang="en-US" altLang="en-US" sz="2000" smtClean="0">
                <a:latin typeface="Gill Sans MT" panose="020B0502020104020203" pitchFamily="34" charset="0"/>
              </a:rPr>
              <a:t>hawkfishes</a:t>
            </a:r>
          </a:p>
          <a:p>
            <a:pPr eaLnBrk="1" hangingPunct="1"/>
            <a:r>
              <a:rPr lang="en-US" altLang="en-US" sz="2000" smtClean="0">
                <a:latin typeface="Gill Sans MT" panose="020B0502020104020203" pitchFamily="34" charset="0"/>
              </a:rPr>
              <a:t>flagtails</a:t>
            </a:r>
          </a:p>
          <a:p>
            <a:pPr eaLnBrk="1" hangingPunct="1"/>
            <a:r>
              <a:rPr lang="en-US" altLang="en-US" sz="2000" smtClean="0">
                <a:latin typeface="Gill Sans MT" panose="020B0502020104020203" pitchFamily="34" charset="0"/>
              </a:rPr>
              <a:t>trumpetfishes</a:t>
            </a:r>
          </a:p>
          <a:p>
            <a:pPr eaLnBrk="1" hangingPunct="1"/>
            <a:r>
              <a:rPr lang="en-US" altLang="en-US" sz="2000" smtClean="0">
                <a:latin typeface="Gill Sans MT" panose="020B0502020104020203" pitchFamily="34" charset="0"/>
              </a:rPr>
              <a:t>parrotfishes</a:t>
            </a:r>
          </a:p>
          <a:p>
            <a:pPr eaLnBrk="1" hangingPunct="1"/>
            <a:r>
              <a:rPr lang="en-US" altLang="en-US" sz="2000" smtClean="0">
                <a:latin typeface="Gill Sans MT" panose="020B0502020104020203" pitchFamily="34" charset="0"/>
              </a:rPr>
              <a:t>wrasses</a:t>
            </a:r>
          </a:p>
          <a:p>
            <a:pPr eaLnBrk="1" hangingPunct="1"/>
            <a:r>
              <a:rPr lang="en-US" altLang="en-US" sz="2000" smtClean="0">
                <a:latin typeface="Gill Sans MT" panose="020B0502020104020203" pitchFamily="34" charset="0"/>
              </a:rPr>
              <a:t>pufferfishes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50850" y="5711825"/>
            <a:ext cx="8237538" cy="454025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>
                <a:ea typeface="+mn-ea"/>
                <a:cs typeface="+mn-cs"/>
              </a:rPr>
              <a:t>Source: </a:t>
            </a:r>
            <a:r>
              <a:rPr lang="en-US" dirty="0" smtClean="0">
                <a:ea typeface="+mn-ea"/>
                <a:cs typeface="+mn-cs"/>
              </a:rPr>
              <a:t>NOAA. </a:t>
            </a:r>
            <a:r>
              <a:rPr lang="en-US" u="sng" dirty="0" smtClean="0">
                <a:ea typeface="+mn-ea"/>
                <a:cs typeface="+mn-cs"/>
              </a:rPr>
              <a:t>http</a:t>
            </a:r>
            <a:r>
              <a:rPr lang="en-US" u="sng" dirty="0">
                <a:ea typeface="+mn-ea"/>
                <a:cs typeface="+mn-cs"/>
              </a:rPr>
              <a:t>://www.pifsc.noaa.gov/wpacfin/hi/Data/Landings_Charts/hr3a.htm</a:t>
            </a:r>
            <a:endParaRPr lang="en-US" dirty="0"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61962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>
                <a:ea typeface="+mj-ea"/>
                <a:cs typeface="+mj-cs"/>
              </a:rPr>
              <a:t>LOCAL SEAFOOD IN HAWAII</a:t>
            </a:r>
          </a:p>
        </p:txBody>
      </p:sp>
      <p:sp>
        <p:nvSpPr>
          <p:cNvPr id="46083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447675" y="890588"/>
            <a:ext cx="8232775" cy="552450"/>
          </a:xfrm>
        </p:spPr>
        <p:txBody>
          <a:bodyPr/>
          <a:lstStyle/>
          <a:p>
            <a:pPr eaLnBrk="1" hangingPunct="1"/>
            <a:r>
              <a:rPr lang="en-US" altLang="en-US" i="1" smtClean="0">
                <a:latin typeface="Gill Sans MT" panose="020B0502020104020203" pitchFamily="34" charset="0"/>
              </a:rPr>
              <a:t>What types of fish do these fisheries produce?</a:t>
            </a:r>
            <a:r>
              <a:rPr lang="en-US" altLang="en-US" sz="1800" smtClean="0">
                <a:latin typeface="Gill Sans MT" panose="020B0502020104020203" pitchFamily="34" charset="0"/>
              </a:rPr>
              <a:t> (cont’d)</a:t>
            </a:r>
          </a:p>
        </p:txBody>
      </p:sp>
      <p:sp>
        <p:nvSpPr>
          <p:cNvPr id="46084" name="Content Placeholder 2"/>
          <p:cNvSpPr>
            <a:spLocks noGrp="1"/>
          </p:cNvSpPr>
          <p:nvPr>
            <p:ph sz="quarter" idx="19"/>
          </p:nvPr>
        </p:nvSpPr>
        <p:spPr>
          <a:xfrm>
            <a:off x="450850" y="1568450"/>
            <a:ext cx="4038600" cy="4038600"/>
          </a:xfrm>
        </p:spPr>
        <p:txBody>
          <a:bodyPr/>
          <a:lstStyle/>
          <a:p>
            <a:pPr marL="0" indent="0" eaLnBrk="1" hangingPunct="1">
              <a:buFont typeface="Arial" panose="020B0604020202020204" pitchFamily="34" charset="0"/>
              <a:buNone/>
            </a:pPr>
            <a:r>
              <a:rPr lang="en-US" altLang="en-US" sz="2000" dirty="0" smtClean="0">
                <a:solidFill>
                  <a:srgbClr val="002C54"/>
                </a:solidFill>
                <a:latin typeface="Gill Sans MT" panose="020B0502020104020203" pitchFamily="34" charset="0"/>
              </a:rPr>
              <a:t>The </a:t>
            </a:r>
            <a:r>
              <a:rPr lang="en-US" altLang="en-US" sz="2000" dirty="0" err="1" smtClean="0">
                <a:solidFill>
                  <a:srgbClr val="002C54"/>
                </a:solidFill>
                <a:latin typeface="Gill Sans MT" panose="020B0502020104020203" pitchFamily="34" charset="0"/>
              </a:rPr>
              <a:t>Handline</a:t>
            </a:r>
            <a:r>
              <a:rPr lang="en-US" altLang="en-US" sz="2000" dirty="0" smtClean="0">
                <a:solidFill>
                  <a:srgbClr val="002C54"/>
                </a:solidFill>
                <a:latin typeface="Gill Sans MT" panose="020B0502020104020203" pitchFamily="34" charset="0"/>
              </a:rPr>
              <a:t> Fishery catches the “Deep 7” BOTTOMFISH complex:</a:t>
            </a:r>
          </a:p>
          <a:p>
            <a:pPr eaLnBrk="1" hangingPunct="1"/>
            <a:r>
              <a:rPr lang="en-US" altLang="en-US" sz="2000" dirty="0" smtClean="0">
                <a:solidFill>
                  <a:srgbClr val="004680"/>
                </a:solidFill>
                <a:latin typeface="Gill Sans MT" panose="020B0502020104020203" pitchFamily="34" charset="0"/>
              </a:rPr>
              <a:t>pink snapper </a:t>
            </a:r>
            <a:r>
              <a:rPr lang="en-US" altLang="en-US" sz="2000" i="1" dirty="0" smtClean="0">
                <a:latin typeface="Gill Sans MT" panose="020B0502020104020203" pitchFamily="34" charset="0"/>
              </a:rPr>
              <a:t>(</a:t>
            </a:r>
            <a:r>
              <a:rPr lang="en-US" altLang="en-US" sz="2000" i="1" dirty="0" err="1" smtClean="0">
                <a:latin typeface="Gill Sans MT" panose="020B0502020104020203" pitchFamily="34" charset="0"/>
              </a:rPr>
              <a:t>opakapaka</a:t>
            </a:r>
            <a:r>
              <a:rPr lang="en-US" altLang="en-US" sz="2000" i="1" dirty="0" smtClean="0">
                <a:latin typeface="Gill Sans MT" panose="020B0502020104020203" pitchFamily="34" charset="0"/>
              </a:rPr>
              <a:t>)</a:t>
            </a:r>
            <a:endParaRPr lang="en-US" altLang="en-US" sz="2000" dirty="0" smtClean="0">
              <a:latin typeface="Gill Sans MT" panose="020B0502020104020203" pitchFamily="34" charset="0"/>
            </a:endParaRPr>
          </a:p>
          <a:p>
            <a:pPr eaLnBrk="1" hangingPunct="1"/>
            <a:r>
              <a:rPr lang="en-US" altLang="en-US" sz="2000" dirty="0" smtClean="0">
                <a:solidFill>
                  <a:srgbClr val="004680"/>
                </a:solidFill>
                <a:latin typeface="Gill Sans MT" panose="020B0502020104020203" pitchFamily="34" charset="0"/>
              </a:rPr>
              <a:t>long tail red snapper </a:t>
            </a:r>
            <a:r>
              <a:rPr lang="en-US" altLang="en-US" sz="2000" i="1" dirty="0" smtClean="0">
                <a:latin typeface="Gill Sans MT" panose="020B0502020104020203" pitchFamily="34" charset="0"/>
              </a:rPr>
              <a:t>(</a:t>
            </a:r>
            <a:r>
              <a:rPr lang="en-US" altLang="en-US" sz="2000" i="1" dirty="0" err="1" smtClean="0">
                <a:latin typeface="Gill Sans MT" panose="020B0502020104020203" pitchFamily="34" charset="0"/>
              </a:rPr>
              <a:t>onaga</a:t>
            </a:r>
            <a:r>
              <a:rPr lang="en-US" altLang="en-US" sz="2000" i="1" dirty="0" smtClean="0">
                <a:latin typeface="Gill Sans MT" panose="020B0502020104020203" pitchFamily="34" charset="0"/>
              </a:rPr>
              <a:t>)</a:t>
            </a:r>
          </a:p>
          <a:p>
            <a:pPr eaLnBrk="1" hangingPunct="1"/>
            <a:r>
              <a:rPr lang="en-US" altLang="en-US" sz="2000" dirty="0" smtClean="0">
                <a:solidFill>
                  <a:srgbClr val="004680"/>
                </a:solidFill>
                <a:latin typeface="Gill Sans MT" panose="020B0502020104020203" pitchFamily="34" charset="0"/>
              </a:rPr>
              <a:t>short tail red snapper </a:t>
            </a:r>
            <a:r>
              <a:rPr lang="en-US" altLang="en-US" sz="2000" i="1" dirty="0" smtClean="0">
                <a:latin typeface="Gill Sans MT" panose="020B0502020104020203" pitchFamily="34" charset="0"/>
              </a:rPr>
              <a:t>(</a:t>
            </a:r>
            <a:r>
              <a:rPr lang="en-US" altLang="en-US" sz="2000" i="1" dirty="0" err="1" smtClean="0">
                <a:latin typeface="Gill Sans MT" panose="020B0502020104020203" pitchFamily="34" charset="0"/>
              </a:rPr>
              <a:t>ehu</a:t>
            </a:r>
            <a:r>
              <a:rPr lang="en-US" altLang="en-US" sz="2000" i="1" dirty="0" smtClean="0">
                <a:latin typeface="Gill Sans MT" panose="020B0502020104020203" pitchFamily="34" charset="0"/>
              </a:rPr>
              <a:t>)</a:t>
            </a:r>
          </a:p>
          <a:p>
            <a:pPr eaLnBrk="1" hangingPunct="1"/>
            <a:r>
              <a:rPr lang="en-US" altLang="en-US" sz="2000" dirty="0" smtClean="0">
                <a:solidFill>
                  <a:srgbClr val="004680"/>
                </a:solidFill>
                <a:latin typeface="Gill Sans MT" panose="020B0502020104020203" pitchFamily="34" charset="0"/>
              </a:rPr>
              <a:t>maroon snapper </a:t>
            </a:r>
            <a:r>
              <a:rPr lang="en-US" altLang="en-US" sz="2000" i="1" dirty="0" smtClean="0">
                <a:latin typeface="Gill Sans MT" panose="020B0502020104020203" pitchFamily="34" charset="0"/>
              </a:rPr>
              <a:t>(</a:t>
            </a:r>
            <a:r>
              <a:rPr lang="en-US" altLang="en-US" sz="2000" i="1" dirty="0" err="1" smtClean="0">
                <a:latin typeface="Gill Sans MT" panose="020B0502020104020203" pitchFamily="34" charset="0"/>
              </a:rPr>
              <a:t>lehi</a:t>
            </a:r>
            <a:r>
              <a:rPr lang="en-US" altLang="en-US" sz="2000" i="1" dirty="0" smtClean="0">
                <a:latin typeface="Gill Sans MT" panose="020B0502020104020203" pitchFamily="34" charset="0"/>
              </a:rPr>
              <a:t>)</a:t>
            </a:r>
          </a:p>
          <a:p>
            <a:pPr eaLnBrk="1" hangingPunct="1"/>
            <a:r>
              <a:rPr lang="en-US" altLang="en-US" sz="2000" dirty="0" smtClean="0">
                <a:solidFill>
                  <a:srgbClr val="004680"/>
                </a:solidFill>
                <a:latin typeface="Gill Sans MT" panose="020B0502020104020203" pitchFamily="34" charset="0"/>
              </a:rPr>
              <a:t>Hawaiian seabass </a:t>
            </a:r>
            <a:r>
              <a:rPr lang="en-US" altLang="en-US" sz="2000" i="1" dirty="0" smtClean="0">
                <a:latin typeface="Gill Sans MT" panose="020B0502020104020203" pitchFamily="34" charset="0"/>
              </a:rPr>
              <a:t>(</a:t>
            </a:r>
            <a:r>
              <a:rPr lang="en-US" altLang="en-US" sz="2000" i="1" dirty="0" err="1" smtClean="0">
                <a:latin typeface="Gill Sans MT" panose="020B0502020104020203" pitchFamily="34" charset="0"/>
              </a:rPr>
              <a:t>hapuupuu</a:t>
            </a:r>
            <a:r>
              <a:rPr lang="en-US" altLang="en-US" sz="2000" i="1" dirty="0" smtClean="0">
                <a:latin typeface="Gill Sans MT" panose="020B0502020104020203" pitchFamily="34" charset="0"/>
              </a:rPr>
              <a:t>)</a:t>
            </a:r>
          </a:p>
          <a:p>
            <a:pPr eaLnBrk="1" hangingPunct="1"/>
            <a:r>
              <a:rPr lang="en-US" altLang="en-US" sz="2000" dirty="0" smtClean="0">
                <a:solidFill>
                  <a:srgbClr val="004680"/>
                </a:solidFill>
                <a:latin typeface="Gill Sans MT" panose="020B0502020104020203" pitchFamily="34" charset="0"/>
              </a:rPr>
              <a:t>flower snapper </a:t>
            </a:r>
            <a:r>
              <a:rPr lang="en-US" altLang="en-US" sz="2000" i="1" dirty="0" smtClean="0">
                <a:latin typeface="Gill Sans MT" panose="020B0502020104020203" pitchFamily="34" charset="0"/>
              </a:rPr>
              <a:t>(</a:t>
            </a:r>
            <a:r>
              <a:rPr lang="en-US" altLang="en-US" sz="2000" i="1" dirty="0" err="1" smtClean="0">
                <a:latin typeface="Gill Sans MT" panose="020B0502020104020203" pitchFamily="34" charset="0"/>
              </a:rPr>
              <a:t>gindai</a:t>
            </a:r>
            <a:r>
              <a:rPr lang="en-US" altLang="en-US" sz="2000" i="1" dirty="0" smtClean="0">
                <a:latin typeface="Gill Sans MT" panose="020B0502020104020203" pitchFamily="34" charset="0"/>
              </a:rPr>
              <a:t>)</a:t>
            </a:r>
          </a:p>
          <a:p>
            <a:pPr eaLnBrk="1" hangingPunct="1"/>
            <a:r>
              <a:rPr lang="en-US" altLang="en-US" sz="2000" dirty="0" smtClean="0">
                <a:solidFill>
                  <a:srgbClr val="004680"/>
                </a:solidFill>
                <a:latin typeface="Gill Sans MT" panose="020B0502020104020203" pitchFamily="34" charset="0"/>
              </a:rPr>
              <a:t>von </a:t>
            </a:r>
            <a:r>
              <a:rPr lang="en-US" altLang="en-US" sz="2000" dirty="0" err="1" smtClean="0">
                <a:solidFill>
                  <a:srgbClr val="004680"/>
                </a:solidFill>
                <a:latin typeface="Gill Sans MT" panose="020B0502020104020203" pitchFamily="34" charset="0"/>
              </a:rPr>
              <a:t>Siebold’s</a:t>
            </a:r>
            <a:r>
              <a:rPr lang="en-US" altLang="en-US" sz="2000" dirty="0" smtClean="0">
                <a:solidFill>
                  <a:srgbClr val="004680"/>
                </a:solidFill>
                <a:latin typeface="Gill Sans MT" panose="020B0502020104020203" pitchFamily="34" charset="0"/>
              </a:rPr>
              <a:t> snapper </a:t>
            </a:r>
            <a:r>
              <a:rPr lang="en-US" altLang="en-US" sz="2000" i="1" dirty="0" smtClean="0">
                <a:latin typeface="Gill Sans MT" panose="020B0502020104020203" pitchFamily="34" charset="0"/>
              </a:rPr>
              <a:t>(</a:t>
            </a:r>
            <a:r>
              <a:rPr lang="en-US" altLang="en-US" sz="2000" i="1" dirty="0" err="1" smtClean="0">
                <a:latin typeface="Gill Sans MT" panose="020B0502020104020203" pitchFamily="34" charset="0"/>
              </a:rPr>
              <a:t>kalekale</a:t>
            </a:r>
            <a:r>
              <a:rPr lang="en-US" altLang="en-US" sz="2000" i="1" dirty="0" smtClean="0">
                <a:latin typeface="Gill Sans MT" panose="020B0502020104020203" pitchFamily="34" charset="0"/>
              </a:rPr>
              <a:t>) </a:t>
            </a:r>
            <a:r>
              <a:rPr lang="en-US" altLang="en-US" sz="2000" dirty="0" smtClean="0">
                <a:latin typeface="Gill Sans MT" panose="020B0502020104020203" pitchFamily="34" charset="0"/>
              </a:rPr>
              <a:t/>
            </a:r>
            <a:br>
              <a:rPr lang="en-US" altLang="en-US" sz="2000" dirty="0" smtClean="0">
                <a:latin typeface="Gill Sans MT" panose="020B0502020104020203" pitchFamily="34" charset="0"/>
              </a:rPr>
            </a:br>
            <a:endParaRPr lang="en-US" altLang="en-US" sz="2000" dirty="0" smtClean="0">
              <a:latin typeface="Gill Sans MT" panose="020B0502020104020203" pitchFamily="34" charset="0"/>
            </a:endParaRPr>
          </a:p>
          <a:p>
            <a:pPr marL="0" indent="0" eaLnBrk="1" hangingPunct="1">
              <a:buFont typeface="Arial" panose="020B0604020202020204" pitchFamily="34" charset="0"/>
              <a:buNone/>
            </a:pPr>
            <a:r>
              <a:rPr lang="en-US" altLang="en-US" sz="1600" dirty="0" smtClean="0">
                <a:solidFill>
                  <a:srgbClr val="004680"/>
                </a:solidFill>
                <a:latin typeface="Gill Sans MT" panose="020B0502020104020203" pitchFamily="34" charset="0"/>
              </a:rPr>
              <a:t>blue-green snapper </a:t>
            </a:r>
            <a:r>
              <a:rPr lang="en-US" altLang="en-US" sz="1600" i="1" dirty="0" smtClean="0">
                <a:latin typeface="Gill Sans MT" panose="020B0502020104020203" pitchFamily="34" charset="0"/>
              </a:rPr>
              <a:t>(</a:t>
            </a:r>
            <a:r>
              <a:rPr lang="en-US" altLang="en-US" sz="1600" i="1" dirty="0" err="1" smtClean="0">
                <a:latin typeface="Gill Sans MT" panose="020B0502020104020203" pitchFamily="34" charset="0"/>
              </a:rPr>
              <a:t>uku</a:t>
            </a:r>
            <a:r>
              <a:rPr lang="en-US" altLang="en-US" sz="1600" i="1" dirty="0" smtClean="0">
                <a:latin typeface="Gill Sans MT" panose="020B0502020104020203" pitchFamily="34" charset="0"/>
              </a:rPr>
              <a:t>) </a:t>
            </a:r>
            <a:r>
              <a:rPr lang="en-US" altLang="en-US" sz="1600" dirty="0" smtClean="0">
                <a:latin typeface="Gill Sans MT" panose="020B0502020104020203" pitchFamily="34" charset="0"/>
              </a:rPr>
              <a:t>are also caught, but are not included in the “Deep 7”.</a:t>
            </a:r>
          </a:p>
        </p:txBody>
      </p:sp>
      <p:pic>
        <p:nvPicPr>
          <p:cNvPr id="46085" name="Content Placeholder 1" descr="BottomFishing.jpg"/>
          <p:cNvPicPr>
            <a:picLocks noGrp="1" noChangeAspect="1"/>
          </p:cNvPicPr>
          <p:nvPr>
            <p:ph sz="quarter" idx="2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" t="-2" r="15396" b="-20512"/>
          <a:stretch>
            <a:fillRect/>
          </a:stretch>
        </p:blipFill>
        <p:spPr>
          <a:xfrm>
            <a:off x="4645025" y="1568450"/>
            <a:ext cx="4038600" cy="4038600"/>
          </a:xfrm>
        </p:spPr>
      </p:pic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525463" y="5732463"/>
            <a:ext cx="8239125" cy="454025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>
                <a:ea typeface="+mn-ea"/>
                <a:cs typeface="+mn-cs"/>
              </a:rPr>
              <a:t>Source: </a:t>
            </a:r>
            <a:r>
              <a:rPr lang="en-US" dirty="0" smtClean="0">
                <a:ea typeface="+mn-ea"/>
                <a:cs typeface="+mn-cs"/>
              </a:rPr>
              <a:t>NOAA. </a:t>
            </a:r>
            <a:r>
              <a:rPr lang="en-US" u="sng" dirty="0" smtClean="0">
                <a:ea typeface="+mn-ea"/>
                <a:cs typeface="+mn-cs"/>
                <a:hlinkClick r:id="rId4"/>
              </a:rPr>
              <a:t>http</a:t>
            </a:r>
            <a:r>
              <a:rPr lang="en-US" u="sng" dirty="0">
                <a:ea typeface="+mn-ea"/>
                <a:cs typeface="+mn-cs"/>
                <a:hlinkClick r:id="rId4"/>
              </a:rPr>
              <a:t>://www.pifsc.noaa.gov/wpacfin/hi/Data/Landings_Charts/hr3a.htm</a:t>
            </a:r>
            <a:endParaRPr lang="en-US" u="sng" dirty="0">
              <a:ea typeface="+mn-ea"/>
              <a:cs typeface="+mn-cs"/>
            </a:endParaRP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dirty="0"/>
              <a:t>Illustration: Les Hata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61962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>
                <a:ea typeface="+mj-ea"/>
                <a:cs typeface="+mj-cs"/>
              </a:rPr>
              <a:t>LOCAL SEAFOOD IN HAWAII</a:t>
            </a:r>
          </a:p>
        </p:txBody>
      </p:sp>
      <p:sp>
        <p:nvSpPr>
          <p:cNvPr id="48131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447675" y="890588"/>
            <a:ext cx="8232775" cy="552450"/>
          </a:xfrm>
        </p:spPr>
        <p:txBody>
          <a:bodyPr/>
          <a:lstStyle/>
          <a:p>
            <a:pPr eaLnBrk="1" hangingPunct="1"/>
            <a:r>
              <a:rPr lang="en-US" altLang="en-US" i="1" smtClean="0">
                <a:latin typeface="Gill Sans MT" panose="020B0502020104020203" pitchFamily="34" charset="0"/>
              </a:rPr>
              <a:t>What are the relative proportions of local fish </a:t>
            </a:r>
            <a:br>
              <a:rPr lang="en-US" altLang="en-US" i="1" smtClean="0">
                <a:latin typeface="Gill Sans MT" panose="020B0502020104020203" pitchFamily="34" charset="0"/>
              </a:rPr>
            </a:br>
            <a:r>
              <a:rPr lang="en-US" altLang="en-US" i="1" smtClean="0">
                <a:latin typeface="Gill Sans MT" panose="020B0502020104020203" pitchFamily="34" charset="0"/>
              </a:rPr>
              <a:t>produced by these fisheries? </a:t>
            </a:r>
            <a:r>
              <a:rPr lang="en-US" altLang="en-US" sz="1800" smtClean="0">
                <a:latin typeface="Gill Sans MT" panose="020B0502020104020203" pitchFamily="34" charset="0"/>
              </a:rPr>
              <a:t>(by weight landed in 2012)</a:t>
            </a:r>
          </a:p>
        </p:txBody>
      </p:sp>
      <p:pic>
        <p:nvPicPr>
          <p:cNvPr id="48132" name="Content Placeholder 18" descr="hsc_proportionlocal.png"/>
          <p:cNvPicPr>
            <a:picLocks noGrp="1" noChangeAspect="1"/>
          </p:cNvPicPr>
          <p:nvPr>
            <p:ph sz="quarter" idx="2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682" t="-5728" r="46"/>
          <a:stretch>
            <a:fillRect/>
          </a:stretch>
        </p:blipFill>
        <p:spPr>
          <a:xfrm>
            <a:off x="4645025" y="1568450"/>
            <a:ext cx="4038600" cy="4038600"/>
          </a:xfrm>
        </p:spPr>
      </p:pic>
      <p:sp>
        <p:nvSpPr>
          <p:cNvPr id="48133" name="Text Placeholder 11"/>
          <p:cNvSpPr>
            <a:spLocks noGrp="1"/>
          </p:cNvSpPr>
          <p:nvPr>
            <p:ph type="body" sz="quarter" idx="21"/>
          </p:nvPr>
        </p:nvSpPr>
        <p:spPr>
          <a:xfrm>
            <a:off x="450850" y="5711825"/>
            <a:ext cx="8237538" cy="454025"/>
          </a:xfrm>
        </p:spPr>
        <p:txBody>
          <a:bodyPr/>
          <a:lstStyle/>
          <a:p>
            <a:pPr eaLnBrk="1" hangingPunct="1"/>
            <a:r>
              <a:rPr lang="en-US" altLang="en-US" smtClean="0">
                <a:solidFill>
                  <a:srgbClr val="929292"/>
                </a:solidFill>
                <a:latin typeface="Gill Sans MT" panose="020B0502020104020203" pitchFamily="34" charset="0"/>
              </a:rPr>
              <a:t>Sources: NOAA. </a:t>
            </a:r>
            <a:r>
              <a:rPr lang="en-US" altLang="en-US" u="sng" smtClean="0">
                <a:solidFill>
                  <a:srgbClr val="929292"/>
                </a:solidFill>
                <a:latin typeface="Gill Sans MT" panose="020B0502020104020203" pitchFamily="34" charset="0"/>
              </a:rPr>
              <a:t>http://www.pifsc.noaa.gov/wpacfin/hi/dar/Pages/hi_data_1.php</a:t>
            </a:r>
            <a:r>
              <a:rPr lang="en-US" altLang="en-US" smtClean="0">
                <a:solidFill>
                  <a:srgbClr val="929292"/>
                </a:solidFill>
                <a:latin typeface="Gill Sans MT" panose="020B0502020104020203" pitchFamily="34" charset="0"/>
              </a:rPr>
              <a:t>  </a:t>
            </a:r>
            <a:br>
              <a:rPr lang="en-US" altLang="en-US" smtClean="0">
                <a:solidFill>
                  <a:srgbClr val="929292"/>
                </a:solidFill>
                <a:latin typeface="Gill Sans MT" panose="020B0502020104020203" pitchFamily="34" charset="0"/>
              </a:rPr>
            </a:br>
            <a:r>
              <a:rPr lang="en-US" altLang="en-US" smtClean="0">
                <a:solidFill>
                  <a:srgbClr val="929292"/>
                </a:solidFill>
                <a:latin typeface="Gill Sans MT" panose="020B0502020104020203" pitchFamily="34" charset="0"/>
              </a:rPr>
              <a:t>For bottomfish and small coastal pelagics data: </a:t>
            </a:r>
            <a:r>
              <a:rPr lang="en-US" altLang="en-US" u="sng" smtClean="0">
                <a:solidFill>
                  <a:srgbClr val="929292"/>
                </a:solidFill>
                <a:latin typeface="Gill Sans MT" panose="020B0502020104020203" pitchFamily="34" charset="0"/>
              </a:rPr>
              <a:t>http://www.pifsc.noaa.gov/wpacfin/reportlanding.php</a:t>
            </a:r>
            <a:r>
              <a:rPr lang="en-US" altLang="en-US" smtClean="0">
                <a:solidFill>
                  <a:srgbClr val="929292"/>
                </a:solidFill>
                <a:latin typeface="Gill Sans MT" panose="020B0502020104020203" pitchFamily="34" charset="0"/>
              </a:rPr>
              <a:t/>
            </a:r>
            <a:br>
              <a:rPr lang="en-US" altLang="en-US" smtClean="0">
                <a:solidFill>
                  <a:srgbClr val="929292"/>
                </a:solidFill>
                <a:latin typeface="Gill Sans MT" panose="020B0502020104020203" pitchFamily="34" charset="0"/>
              </a:rPr>
            </a:br>
            <a:r>
              <a:rPr lang="en-US" altLang="en-US" smtClean="0">
                <a:solidFill>
                  <a:srgbClr val="929292"/>
                </a:solidFill>
                <a:latin typeface="Gill Sans MT" panose="020B0502020104020203" pitchFamily="34" charset="0"/>
              </a:rPr>
              <a:t>For reef fish data: </a:t>
            </a:r>
            <a:r>
              <a:rPr lang="en-US" altLang="en-US" u="sng" smtClean="0">
                <a:solidFill>
                  <a:srgbClr val="929292"/>
                </a:solidFill>
                <a:latin typeface="Gill Sans MT" panose="020B0502020104020203" pitchFamily="34" charset="0"/>
                <a:hlinkClick r:id="rId4"/>
              </a:rPr>
              <a:t>http://www.pifsc.noaa.gov/wpacfin/hi/dar/Pages/hi_data_3.php</a:t>
            </a:r>
            <a:endParaRPr lang="en-US" altLang="en-US" u="sng" smtClean="0">
              <a:solidFill>
                <a:srgbClr val="929292"/>
              </a:solidFill>
              <a:latin typeface="Gill Sans MT" panose="020B0502020104020203" pitchFamily="34" charset="0"/>
            </a:endParaRPr>
          </a:p>
          <a:p>
            <a:pPr eaLnBrk="1" hangingPunct="1"/>
            <a:r>
              <a:rPr lang="en-US" altLang="en-US" smtClean="0">
                <a:solidFill>
                  <a:srgbClr val="929292"/>
                </a:solidFill>
                <a:latin typeface="Gill Sans MT" panose="020B0502020104020203" pitchFamily="34" charset="0"/>
              </a:rPr>
              <a:t>Percentages may not add up to 100% due to rounding and other small fisheries’ landings.</a:t>
            </a:r>
          </a:p>
        </p:txBody>
      </p:sp>
      <p:sp>
        <p:nvSpPr>
          <p:cNvPr id="48134" name="Text Placeholder 18"/>
          <p:cNvSpPr txBox="1">
            <a:spLocks/>
          </p:cNvSpPr>
          <p:nvPr/>
        </p:nvSpPr>
        <p:spPr bwMode="auto">
          <a:xfrm>
            <a:off x="6030913" y="3897313"/>
            <a:ext cx="22860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200">
                <a:solidFill>
                  <a:srgbClr val="5C5C5C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rgbClr val="5C5C5C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5C5C5C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rgbClr val="5C5C5C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400">
                <a:solidFill>
                  <a:srgbClr val="5C5C5C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400">
                <a:solidFill>
                  <a:srgbClr val="5C5C5C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400">
                <a:solidFill>
                  <a:srgbClr val="5C5C5C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400">
                <a:solidFill>
                  <a:srgbClr val="5C5C5C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400">
                <a:solidFill>
                  <a:srgbClr val="5C5C5C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buFont typeface="Arial" panose="020B0604020202020204" pitchFamily="34" charset="0"/>
              <a:buNone/>
            </a:pPr>
            <a:r>
              <a:rPr lang="en-US" altLang="en-US" sz="1600" b="1">
                <a:solidFill>
                  <a:srgbClr val="FFFFFF"/>
                </a:solidFill>
              </a:rPr>
              <a:t>70%</a:t>
            </a:r>
          </a:p>
          <a:p>
            <a:pPr eaLnBrk="1" hangingPunct="1">
              <a:buFont typeface="Arial" panose="020B0604020202020204" pitchFamily="34" charset="0"/>
              <a:buNone/>
            </a:pPr>
            <a:r>
              <a:rPr lang="en-US" altLang="en-US" sz="1600" b="1">
                <a:solidFill>
                  <a:srgbClr val="FFFFFF"/>
                </a:solidFill>
              </a:rPr>
              <a:t>Pelagic Tuna</a:t>
            </a:r>
            <a:br>
              <a:rPr lang="en-US" altLang="en-US" sz="1600" b="1">
                <a:solidFill>
                  <a:srgbClr val="FFFFFF"/>
                </a:solidFill>
              </a:rPr>
            </a:br>
            <a:r>
              <a:rPr lang="en-US" altLang="en-US" sz="1600" b="1">
                <a:solidFill>
                  <a:srgbClr val="FFFFFF"/>
                </a:solidFill>
              </a:rPr>
              <a:t>Longline</a:t>
            </a:r>
          </a:p>
        </p:txBody>
      </p:sp>
      <p:sp>
        <p:nvSpPr>
          <p:cNvPr id="48135" name="Text Placeholder 18"/>
          <p:cNvSpPr txBox="1">
            <a:spLocks/>
          </p:cNvSpPr>
          <p:nvPr/>
        </p:nvSpPr>
        <p:spPr bwMode="auto">
          <a:xfrm>
            <a:off x="7789863" y="3429000"/>
            <a:ext cx="925512" cy="39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200">
                <a:solidFill>
                  <a:srgbClr val="5C5C5C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rgbClr val="5C5C5C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5C5C5C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rgbClr val="5C5C5C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400">
                <a:solidFill>
                  <a:srgbClr val="5C5C5C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400">
                <a:solidFill>
                  <a:srgbClr val="5C5C5C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400">
                <a:solidFill>
                  <a:srgbClr val="5C5C5C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400">
                <a:solidFill>
                  <a:srgbClr val="5C5C5C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400">
                <a:solidFill>
                  <a:srgbClr val="5C5C5C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buFont typeface="Arial" panose="020B0604020202020204" pitchFamily="34" charset="0"/>
              <a:buNone/>
            </a:pPr>
            <a:r>
              <a:rPr lang="en-US" altLang="en-US" sz="1600" b="1">
                <a:solidFill>
                  <a:schemeClr val="tx1"/>
                </a:solidFill>
              </a:rPr>
              <a:t>11%</a:t>
            </a:r>
          </a:p>
        </p:txBody>
      </p:sp>
      <p:sp>
        <p:nvSpPr>
          <p:cNvPr id="48136" name="Text Placeholder 18"/>
          <p:cNvSpPr txBox="1">
            <a:spLocks/>
          </p:cNvSpPr>
          <p:nvPr/>
        </p:nvSpPr>
        <p:spPr bwMode="auto">
          <a:xfrm>
            <a:off x="7637463" y="2700338"/>
            <a:ext cx="925512" cy="39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200">
                <a:solidFill>
                  <a:srgbClr val="5C5C5C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rgbClr val="5C5C5C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5C5C5C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rgbClr val="5C5C5C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400">
                <a:solidFill>
                  <a:srgbClr val="5C5C5C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400">
                <a:solidFill>
                  <a:srgbClr val="5C5C5C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400">
                <a:solidFill>
                  <a:srgbClr val="5C5C5C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400">
                <a:solidFill>
                  <a:srgbClr val="5C5C5C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400">
                <a:solidFill>
                  <a:srgbClr val="5C5C5C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buFont typeface="Arial" panose="020B0604020202020204" pitchFamily="34" charset="0"/>
              <a:buNone/>
            </a:pPr>
            <a:r>
              <a:rPr lang="en-US" altLang="en-US" sz="1600" b="1">
                <a:solidFill>
                  <a:schemeClr val="tx1"/>
                </a:solidFill>
              </a:rPr>
              <a:t>9%</a:t>
            </a:r>
          </a:p>
        </p:txBody>
      </p:sp>
      <p:sp>
        <p:nvSpPr>
          <p:cNvPr id="48137" name="Text Placeholder 18"/>
          <p:cNvSpPr txBox="1">
            <a:spLocks/>
          </p:cNvSpPr>
          <p:nvPr/>
        </p:nvSpPr>
        <p:spPr bwMode="auto">
          <a:xfrm>
            <a:off x="7165975" y="2346325"/>
            <a:ext cx="925513" cy="39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200">
                <a:solidFill>
                  <a:srgbClr val="5C5C5C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rgbClr val="5C5C5C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5C5C5C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rgbClr val="5C5C5C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400">
                <a:solidFill>
                  <a:srgbClr val="5C5C5C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400">
                <a:solidFill>
                  <a:srgbClr val="5C5C5C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400">
                <a:solidFill>
                  <a:srgbClr val="5C5C5C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400">
                <a:solidFill>
                  <a:srgbClr val="5C5C5C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400">
                <a:solidFill>
                  <a:srgbClr val="5C5C5C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buFont typeface="Arial" panose="020B0604020202020204" pitchFamily="34" charset="0"/>
              <a:buNone/>
            </a:pPr>
            <a:r>
              <a:rPr lang="en-US" altLang="en-US" sz="1600" b="1">
                <a:solidFill>
                  <a:schemeClr val="tx1"/>
                </a:solidFill>
              </a:rPr>
              <a:t>5%</a:t>
            </a:r>
          </a:p>
        </p:txBody>
      </p:sp>
      <p:graphicFrame>
        <p:nvGraphicFramePr>
          <p:cNvPr id="16" name="Content Placeholder 12"/>
          <p:cNvGraphicFramePr>
            <a:graphicFrameLocks/>
          </p:cNvGraphicFramePr>
          <p:nvPr/>
        </p:nvGraphicFramePr>
        <p:xfrm>
          <a:off x="465138" y="2147888"/>
          <a:ext cx="4021137" cy="2967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46227"/>
                <a:gridCol w="774910"/>
              </a:tblGrid>
              <a:tr h="370880">
                <a:tc>
                  <a:txBody>
                    <a:bodyPr/>
                    <a:lstStyle/>
                    <a:p>
                      <a:r>
                        <a:rPr lang="en-US" sz="1800" b="0" i="0" baseline="0" dirty="0" smtClean="0">
                          <a:solidFill>
                            <a:schemeClr val="bg1">
                              <a:lumMod val="75000"/>
                              <a:lumOff val="25000"/>
                            </a:schemeClr>
                          </a:solidFill>
                          <a:latin typeface="Gill Sans MT"/>
                        </a:rPr>
                        <a:t>Pelagic Tuna Longline</a:t>
                      </a:r>
                    </a:p>
                  </a:txBody>
                  <a:tcPr marL="91457" marR="91457" marT="45725" marB="45725">
                    <a:lnL w="12700" cmpd="sng">
                      <a:noFill/>
                    </a:lnL>
                    <a:lnR w="12700" cmpd="sng">
                      <a:noFill/>
                    </a:lnR>
                    <a:lnT w="381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i="0" baseline="0" dirty="0">
                          <a:solidFill>
                            <a:schemeClr val="bg1">
                              <a:lumMod val="75000"/>
                              <a:lumOff val="25000"/>
                            </a:schemeClr>
                          </a:solidFill>
                          <a:latin typeface="Gill Sans MT"/>
                        </a:rPr>
                        <a:t>70%</a:t>
                      </a:r>
                    </a:p>
                  </a:txBody>
                  <a:tcPr marL="91457" marR="91457" marT="45725" marB="45725">
                    <a:lnL w="12700" cmpd="sng">
                      <a:noFill/>
                    </a:lnL>
                    <a:lnR w="12700" cmpd="sng">
                      <a:noFill/>
                    </a:lnR>
                    <a:lnT w="381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alpha val="20000"/>
                      </a:schemeClr>
                    </a:solidFill>
                  </a:tcPr>
                </a:tc>
              </a:tr>
              <a:tr h="370880">
                <a:tc>
                  <a:txBody>
                    <a:bodyPr/>
                    <a:lstStyle/>
                    <a:p>
                      <a:r>
                        <a:rPr lang="en-US" sz="1800" b="0" i="0" baseline="0" dirty="0" smtClean="0">
                          <a:solidFill>
                            <a:schemeClr val="bg1">
                              <a:lumMod val="75000"/>
                              <a:lumOff val="25000"/>
                            </a:schemeClr>
                          </a:solidFill>
                          <a:latin typeface="Gill Sans MT"/>
                        </a:rPr>
                        <a:t>Pelagic Troll</a:t>
                      </a:r>
                      <a:endParaRPr lang="en-US" sz="1800" b="0" i="0" baseline="0" dirty="0">
                        <a:solidFill>
                          <a:schemeClr val="bg1">
                            <a:lumMod val="75000"/>
                            <a:lumOff val="25000"/>
                          </a:schemeClr>
                        </a:solidFill>
                        <a:latin typeface="Gill Sans MT"/>
                      </a:endParaRPr>
                    </a:p>
                  </a:txBody>
                  <a:tcPr marL="91457" marR="91457" marT="45725" marB="45725">
                    <a:lnL w="12700" cmpd="sng">
                      <a:noFill/>
                    </a:lnL>
                    <a:lnR w="12700" cmpd="sng">
                      <a:noFill/>
                    </a:lnR>
                    <a:lnT w="381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i="0" baseline="0" dirty="0">
                          <a:solidFill>
                            <a:schemeClr val="bg1">
                              <a:lumMod val="75000"/>
                              <a:lumOff val="25000"/>
                            </a:schemeClr>
                          </a:solidFill>
                          <a:latin typeface="Gill Sans MT"/>
                        </a:rPr>
                        <a:t>11%</a:t>
                      </a:r>
                    </a:p>
                  </a:txBody>
                  <a:tcPr marL="91457" marR="91457" marT="45725" marB="45725">
                    <a:lnL w="12700" cmpd="sng">
                      <a:noFill/>
                    </a:lnL>
                    <a:lnR w="12700" cmpd="sng">
                      <a:noFill/>
                    </a:lnR>
                    <a:lnT w="381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alpha val="20000"/>
                      </a:schemeClr>
                    </a:solidFill>
                  </a:tcPr>
                </a:tc>
              </a:tr>
              <a:tr h="370880">
                <a:tc>
                  <a:txBody>
                    <a:bodyPr/>
                    <a:lstStyle/>
                    <a:p>
                      <a:r>
                        <a:rPr lang="en-US" sz="1800" b="0" i="0" baseline="0" dirty="0">
                          <a:solidFill>
                            <a:schemeClr val="bg1">
                              <a:lumMod val="75000"/>
                              <a:lumOff val="25000"/>
                            </a:schemeClr>
                          </a:solidFill>
                          <a:latin typeface="Gill Sans MT"/>
                        </a:rPr>
                        <a:t>Pelagic Swordfish Longline</a:t>
                      </a:r>
                    </a:p>
                  </a:txBody>
                  <a:tcPr marL="91457" marR="91457" marT="45725" marB="45725">
                    <a:lnL w="12700" cmpd="sng">
                      <a:noFill/>
                    </a:lnL>
                    <a:lnR w="12700" cmpd="sng">
                      <a:noFill/>
                    </a:lnR>
                    <a:lnT w="381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i="0" baseline="0" dirty="0">
                          <a:solidFill>
                            <a:schemeClr val="bg1">
                              <a:lumMod val="75000"/>
                              <a:lumOff val="25000"/>
                            </a:schemeClr>
                          </a:solidFill>
                          <a:latin typeface="Gill Sans MT"/>
                        </a:rPr>
                        <a:t>9%</a:t>
                      </a:r>
                    </a:p>
                  </a:txBody>
                  <a:tcPr marL="91457" marR="91457" marT="45725" marB="45725">
                    <a:lnL w="12700" cmpd="sng">
                      <a:noFill/>
                    </a:lnL>
                    <a:lnR w="12700" cmpd="sng">
                      <a:noFill/>
                    </a:lnR>
                    <a:lnT w="381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alpha val="20000"/>
                      </a:schemeClr>
                    </a:solidFill>
                  </a:tcPr>
                </a:tc>
              </a:tr>
              <a:tr h="370880">
                <a:tc>
                  <a:txBody>
                    <a:bodyPr/>
                    <a:lstStyle/>
                    <a:p>
                      <a:r>
                        <a:rPr lang="en-US" sz="1800" b="0" i="0" baseline="0" dirty="0">
                          <a:solidFill>
                            <a:schemeClr val="bg1">
                              <a:lumMod val="75000"/>
                              <a:lumOff val="25000"/>
                            </a:schemeClr>
                          </a:solidFill>
                          <a:latin typeface="Gill Sans MT"/>
                        </a:rPr>
                        <a:t>Pelagic Handline</a:t>
                      </a:r>
                    </a:p>
                  </a:txBody>
                  <a:tcPr marL="91457" marR="91457" marT="45725" marB="45725">
                    <a:lnL w="12700" cmpd="sng">
                      <a:noFill/>
                    </a:lnL>
                    <a:lnR w="12700" cmpd="sng">
                      <a:noFill/>
                    </a:lnR>
                    <a:lnT w="381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i="0" baseline="0" dirty="0">
                          <a:solidFill>
                            <a:schemeClr val="bg1">
                              <a:lumMod val="75000"/>
                              <a:lumOff val="25000"/>
                            </a:schemeClr>
                          </a:solidFill>
                          <a:latin typeface="Gill Sans MT"/>
                        </a:rPr>
                        <a:t>5%</a:t>
                      </a:r>
                    </a:p>
                  </a:txBody>
                  <a:tcPr marL="91457" marR="91457" marT="45725" marB="45725">
                    <a:lnL w="12700" cmpd="sng">
                      <a:noFill/>
                    </a:lnL>
                    <a:lnR w="12700" cmpd="sng">
                      <a:noFill/>
                    </a:lnR>
                    <a:lnT w="381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alpha val="20000"/>
                      </a:schemeClr>
                    </a:solidFill>
                  </a:tcPr>
                </a:tc>
              </a:tr>
              <a:tr h="370880">
                <a:tc>
                  <a:txBody>
                    <a:bodyPr/>
                    <a:lstStyle/>
                    <a:p>
                      <a:r>
                        <a:rPr lang="en-US" sz="1800" b="0" i="0" baseline="0" dirty="0">
                          <a:solidFill>
                            <a:schemeClr val="bg1">
                              <a:lumMod val="75000"/>
                              <a:lumOff val="25000"/>
                            </a:schemeClr>
                          </a:solidFill>
                          <a:latin typeface="Gill Sans MT"/>
                        </a:rPr>
                        <a:t>Offshore Pelagic Handline</a:t>
                      </a:r>
                    </a:p>
                  </a:txBody>
                  <a:tcPr marL="91457" marR="91457" marT="45725" marB="45725">
                    <a:lnL w="12700" cmpd="sng">
                      <a:noFill/>
                    </a:lnL>
                    <a:lnR w="12700" cmpd="sng">
                      <a:noFill/>
                    </a:lnR>
                    <a:lnT w="381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i="0" baseline="0" dirty="0">
                          <a:solidFill>
                            <a:schemeClr val="bg1">
                              <a:lumMod val="75000"/>
                              <a:lumOff val="25000"/>
                            </a:schemeClr>
                          </a:solidFill>
                          <a:latin typeface="Gill Sans MT"/>
                        </a:rPr>
                        <a:t>2%</a:t>
                      </a:r>
                    </a:p>
                  </a:txBody>
                  <a:tcPr marL="91457" marR="91457" marT="45725" marB="45725">
                    <a:lnL w="12700" cmpd="sng">
                      <a:noFill/>
                    </a:lnL>
                    <a:lnR w="12700" cmpd="sng">
                      <a:noFill/>
                    </a:lnR>
                    <a:lnT w="381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alpha val="20000"/>
                      </a:schemeClr>
                    </a:solidFill>
                  </a:tcPr>
                </a:tc>
              </a:tr>
              <a:tr h="370880">
                <a:tc>
                  <a:txBody>
                    <a:bodyPr/>
                    <a:lstStyle/>
                    <a:p>
                      <a:r>
                        <a:rPr lang="en-US" sz="1800" b="0" i="0" baseline="0" dirty="0">
                          <a:solidFill>
                            <a:schemeClr val="bg1">
                              <a:lumMod val="75000"/>
                              <a:lumOff val="25000"/>
                            </a:schemeClr>
                          </a:solidFill>
                          <a:latin typeface="Gill Sans MT"/>
                        </a:rPr>
                        <a:t>Coastal Pelagic</a:t>
                      </a:r>
                    </a:p>
                  </a:txBody>
                  <a:tcPr marL="91457" marR="91457" marT="45725" marB="45725">
                    <a:lnL w="12700" cmpd="sng">
                      <a:noFill/>
                    </a:lnL>
                    <a:lnR w="12700" cmpd="sng">
                      <a:noFill/>
                    </a:lnR>
                    <a:lnT w="381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i="0" baseline="0" dirty="0">
                          <a:solidFill>
                            <a:schemeClr val="bg1">
                              <a:lumMod val="75000"/>
                              <a:lumOff val="25000"/>
                            </a:schemeClr>
                          </a:solidFill>
                          <a:latin typeface="Gill Sans MT"/>
                        </a:rPr>
                        <a:t>1%</a:t>
                      </a:r>
                    </a:p>
                  </a:txBody>
                  <a:tcPr marL="91457" marR="91457" marT="45725" marB="45725">
                    <a:lnL w="12700" cmpd="sng">
                      <a:noFill/>
                    </a:lnL>
                    <a:lnR w="12700" cmpd="sng">
                      <a:noFill/>
                    </a:lnR>
                    <a:lnT w="381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alpha val="20000"/>
                      </a:schemeClr>
                    </a:solidFill>
                  </a:tcPr>
                </a:tc>
              </a:tr>
              <a:tr h="370880">
                <a:tc>
                  <a:txBody>
                    <a:bodyPr/>
                    <a:lstStyle/>
                    <a:p>
                      <a:r>
                        <a:rPr lang="en-US" sz="1800" b="0" i="0" baseline="0" dirty="0">
                          <a:solidFill>
                            <a:schemeClr val="bg1">
                              <a:lumMod val="75000"/>
                              <a:lumOff val="25000"/>
                            </a:schemeClr>
                          </a:solidFill>
                          <a:latin typeface="Gill Sans MT"/>
                        </a:rPr>
                        <a:t>Reef Fish</a:t>
                      </a:r>
                    </a:p>
                  </a:txBody>
                  <a:tcPr marL="91457" marR="91457" marT="45725" marB="45725">
                    <a:lnL w="12700" cmpd="sng">
                      <a:noFill/>
                    </a:lnL>
                    <a:lnR w="12700" cmpd="sng">
                      <a:noFill/>
                    </a:lnR>
                    <a:lnT w="381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i="0" baseline="0" dirty="0">
                          <a:solidFill>
                            <a:schemeClr val="bg1">
                              <a:lumMod val="75000"/>
                              <a:lumOff val="25000"/>
                            </a:schemeClr>
                          </a:solidFill>
                          <a:latin typeface="Gill Sans MT"/>
                        </a:rPr>
                        <a:t>1%</a:t>
                      </a:r>
                    </a:p>
                  </a:txBody>
                  <a:tcPr marL="91457" marR="91457" marT="45725" marB="45725">
                    <a:lnL w="12700" cmpd="sng">
                      <a:noFill/>
                    </a:lnL>
                    <a:lnR w="12700" cmpd="sng">
                      <a:noFill/>
                    </a:lnR>
                    <a:lnT w="381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alpha val="20000"/>
                      </a:schemeClr>
                    </a:solidFill>
                  </a:tcPr>
                </a:tc>
              </a:tr>
              <a:tr h="370880">
                <a:tc>
                  <a:txBody>
                    <a:bodyPr/>
                    <a:lstStyle/>
                    <a:p>
                      <a:r>
                        <a:rPr lang="en-US" sz="1800" b="0" i="0" baseline="0" dirty="0">
                          <a:solidFill>
                            <a:schemeClr val="bg1">
                              <a:lumMod val="75000"/>
                              <a:lumOff val="25000"/>
                            </a:schemeClr>
                          </a:solidFill>
                          <a:latin typeface="Gill Sans MT"/>
                        </a:rPr>
                        <a:t>Bottomfish Handline</a:t>
                      </a:r>
                    </a:p>
                  </a:txBody>
                  <a:tcPr marL="91457" marR="91457" marT="45725" marB="45725">
                    <a:lnL w="12700" cmpd="sng">
                      <a:noFill/>
                    </a:lnL>
                    <a:lnR w="12700" cmpd="sng">
                      <a:noFill/>
                    </a:lnR>
                    <a:lnT w="381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i="0" baseline="0" dirty="0" smtClean="0">
                          <a:solidFill>
                            <a:schemeClr val="bg1">
                              <a:lumMod val="75000"/>
                              <a:lumOff val="25000"/>
                            </a:schemeClr>
                          </a:solidFill>
                          <a:latin typeface="Gill Sans MT"/>
                        </a:rPr>
                        <a:t>&lt;1</a:t>
                      </a:r>
                      <a:r>
                        <a:rPr lang="en-US" sz="1800" b="0" i="0" baseline="0" dirty="0">
                          <a:solidFill>
                            <a:schemeClr val="bg1">
                              <a:lumMod val="75000"/>
                              <a:lumOff val="25000"/>
                            </a:schemeClr>
                          </a:solidFill>
                          <a:latin typeface="Gill Sans MT"/>
                        </a:rPr>
                        <a:t>%</a:t>
                      </a:r>
                    </a:p>
                  </a:txBody>
                  <a:tcPr marL="91457" marR="91457" marT="45725" marB="45725">
                    <a:lnL w="12700" cmpd="sng">
                      <a:noFill/>
                    </a:lnL>
                    <a:lnR w="12700" cmpd="sng">
                      <a:noFill/>
                    </a:lnR>
                    <a:lnT w="381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alpha val="20000"/>
                      </a:scheme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Placeholder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12" t="21481" r="20232" b="11462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73613" y="0"/>
            <a:ext cx="3471862" cy="6858000"/>
          </a:xfrm>
        </p:spPr>
        <p:txBody>
          <a:bodyPr rtlCol="0"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i="1" dirty="0"/>
              <a:t>Which commercial fisheries produce local seafood in Hawaii?</a:t>
            </a:r>
            <a:endParaRPr lang="en-US" dirty="0">
              <a:ea typeface="+mj-ea"/>
              <a:cs typeface="+mj-cs"/>
            </a:endParaRPr>
          </a:p>
        </p:txBody>
      </p:sp>
      <p:sp>
        <p:nvSpPr>
          <p:cNvPr id="50180" name="Text Placeholder 10"/>
          <p:cNvSpPr txBox="1">
            <a:spLocks/>
          </p:cNvSpPr>
          <p:nvPr/>
        </p:nvSpPr>
        <p:spPr bwMode="auto">
          <a:xfrm>
            <a:off x="0" y="6400800"/>
            <a:ext cx="29368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200">
                <a:solidFill>
                  <a:srgbClr val="5C5C5C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rgbClr val="5C5C5C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5C5C5C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rgbClr val="5C5C5C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400">
                <a:solidFill>
                  <a:srgbClr val="5C5C5C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400">
                <a:solidFill>
                  <a:srgbClr val="5C5C5C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400">
                <a:solidFill>
                  <a:srgbClr val="5C5C5C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400">
                <a:solidFill>
                  <a:srgbClr val="5C5C5C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400">
                <a:solidFill>
                  <a:srgbClr val="5C5C5C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sz="1600">
                <a:solidFill>
                  <a:srgbClr val="7F7F7F"/>
                </a:solidFill>
              </a:rPr>
              <a:t>Photo: Toni Wong</a:t>
            </a:r>
          </a:p>
        </p:txBody>
      </p:sp>
      <p:sp>
        <p:nvSpPr>
          <p:cNvPr id="50181" name="Subtitle 2"/>
          <p:cNvSpPr>
            <a:spLocks noGrp="1"/>
          </p:cNvSpPr>
          <p:nvPr>
            <p:ph type="subTitle" idx="1"/>
          </p:nvPr>
        </p:nvSpPr>
        <p:spPr>
          <a:xfrm>
            <a:off x="5162550" y="3429000"/>
            <a:ext cx="2667000" cy="1143000"/>
          </a:xfrm>
        </p:spPr>
        <p:txBody>
          <a:bodyPr/>
          <a:lstStyle/>
          <a:p>
            <a:pPr eaLnBrk="1" hangingPunct="1"/>
            <a:r>
              <a:rPr lang="en-US" altLang="en-US" dirty="0" smtClean="0">
                <a:latin typeface="Gill Sans MT" panose="020B0502020104020203" pitchFamily="34" charset="0"/>
              </a:rPr>
              <a:t>Written by John Kaneko MS, DVM, Hawaii Seafood Council, Honolulu, Hawaii</a:t>
            </a:r>
          </a:p>
          <a:p>
            <a:pPr eaLnBrk="1" hangingPunct="1"/>
            <a:r>
              <a:rPr lang="en-US" altLang="en-US" dirty="0" smtClean="0">
                <a:latin typeface="Gill Sans MT" panose="020B0502020104020203" pitchFamily="34" charset="0"/>
              </a:rPr>
              <a:t>July 2015</a:t>
            </a:r>
          </a:p>
          <a:p>
            <a:pPr eaLnBrk="1" hangingPunct="1"/>
            <a:endParaRPr lang="en-US" altLang="en-US" dirty="0" smtClean="0">
              <a:latin typeface="Gill Sans MT" panose="020B0502020104020203" pitchFamily="34" charset="0"/>
            </a:endParaRPr>
          </a:p>
          <a:p>
            <a:pPr eaLnBrk="1" hangingPunct="1"/>
            <a:r>
              <a:rPr lang="en-US" altLang="en-US" dirty="0" smtClean="0">
                <a:latin typeface="Gill Sans MT" panose="020B0502020104020203" pitchFamily="34" charset="0"/>
              </a:rPr>
              <a:t>With support from the </a:t>
            </a:r>
            <a:br>
              <a:rPr lang="en-US" altLang="en-US" dirty="0" smtClean="0">
                <a:latin typeface="Gill Sans MT" panose="020B0502020104020203" pitchFamily="34" charset="0"/>
              </a:rPr>
            </a:br>
            <a:r>
              <a:rPr lang="en-US" altLang="en-US" dirty="0" smtClean="0">
                <a:latin typeface="Gill Sans MT" panose="020B0502020104020203" pitchFamily="34" charset="0"/>
              </a:rPr>
              <a:t>Harold K.L Castle Foundation</a:t>
            </a:r>
          </a:p>
        </p:txBody>
      </p:sp>
      <p:pic>
        <p:nvPicPr>
          <p:cNvPr id="50182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4813" y="4622800"/>
            <a:ext cx="1293812" cy="1192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3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6975" y="4740275"/>
            <a:ext cx="1574800" cy="885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4" name="Picture Placeholder 8"/>
          <p:cNvPicPr>
            <a:picLocks noGrp="1" noChangeAspect="1"/>
          </p:cNvPicPr>
          <p:nvPr>
            <p:ph type="pic" sz="quarter" idx="16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38956" b="-138956"/>
          <a:stretch>
            <a:fillRect/>
          </a:stretch>
        </p:blipFill>
        <p:spPr>
          <a:xfrm>
            <a:off x="5162550" y="5815013"/>
            <a:ext cx="2641600" cy="1042987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>
                <a:ea typeface="+mj-ea"/>
                <a:cs typeface="+mj-cs"/>
              </a:rPr>
              <a:t>LOCAL SEAFOOD IN HAWAII</a:t>
            </a:r>
          </a:p>
        </p:txBody>
      </p:sp>
      <p:sp>
        <p:nvSpPr>
          <p:cNvPr id="15363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447675" y="890588"/>
            <a:ext cx="8232775" cy="552450"/>
          </a:xfrm>
        </p:spPr>
        <p:txBody>
          <a:bodyPr/>
          <a:lstStyle/>
          <a:p>
            <a:pPr eaLnBrk="1" hangingPunct="1"/>
            <a:r>
              <a:rPr lang="en-US" altLang="en-US" smtClean="0">
                <a:latin typeface="Gill Sans MT" panose="020B0502020104020203" pitchFamily="34" charset="0"/>
              </a:rPr>
              <a:t>US Commercial Seafood Supply in 2013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6"/>
          </p:nvPr>
        </p:nvSpPr>
        <p:spPr>
          <a:xfrm>
            <a:off x="447675" y="5715000"/>
            <a:ext cx="8232775" cy="441325"/>
          </a:xfrm>
        </p:spPr>
        <p:txBody>
          <a:bodyPr rtlCol="0">
            <a:noAutofit/>
          </a:bodyPr>
          <a:lstStyle/>
          <a:p>
            <a:pPr defTabSz="914400" eaLnBrk="1" fontAlgn="auto" hangingPunct="1">
              <a:spcAft>
                <a:spcPts val="0"/>
              </a:spcAft>
              <a:buClr>
                <a:schemeClr val="accent3"/>
              </a:buClr>
              <a:buSzPct val="95000"/>
              <a:defRPr/>
            </a:pPr>
            <a:r>
              <a:rPr lang="en-US" dirty="0">
                <a:ea typeface="+mn-ea"/>
                <a:cs typeface="+mn-cs"/>
              </a:rPr>
              <a:t>Source: </a:t>
            </a:r>
            <a:r>
              <a:rPr lang="en-US" dirty="0" smtClean="0">
                <a:ea typeface="+mn-ea"/>
                <a:cs typeface="+mn-cs"/>
              </a:rPr>
              <a:t>NOAA, 2014. Fisheries </a:t>
            </a:r>
            <a:r>
              <a:rPr lang="en-US" dirty="0">
                <a:ea typeface="+mn-ea"/>
                <a:cs typeface="+mn-cs"/>
              </a:rPr>
              <a:t>of the United States </a:t>
            </a:r>
            <a:r>
              <a:rPr lang="en-US" dirty="0" smtClean="0">
                <a:ea typeface="+mn-ea"/>
                <a:cs typeface="+mn-cs"/>
              </a:rPr>
              <a:t>2013.  </a:t>
            </a:r>
            <a:endParaRPr lang="en-US" dirty="0">
              <a:ea typeface="+mn-ea"/>
              <a:cs typeface="+mn-cs"/>
            </a:endParaRPr>
          </a:p>
        </p:txBody>
      </p:sp>
      <p:graphicFrame>
        <p:nvGraphicFramePr>
          <p:cNvPr id="9" name="Content Placeholder 12"/>
          <p:cNvGraphicFramePr>
            <a:graphicFrameLocks/>
          </p:cNvGraphicFramePr>
          <p:nvPr/>
        </p:nvGraphicFramePr>
        <p:xfrm>
          <a:off x="457200" y="1600200"/>
          <a:ext cx="8224838" cy="1930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340302"/>
                <a:gridCol w="1340815"/>
                <a:gridCol w="1543721"/>
              </a:tblGrid>
              <a:tr h="579120">
                <a:tc>
                  <a:txBody>
                    <a:bodyPr/>
                    <a:lstStyle/>
                    <a:p>
                      <a:r>
                        <a:rPr lang="en-US" sz="1600" b="0" i="0" baseline="0" dirty="0">
                          <a:solidFill>
                            <a:schemeClr val="bg1">
                              <a:lumMod val="50000"/>
                              <a:lumOff val="50000"/>
                            </a:schemeClr>
                          </a:solidFill>
                          <a:latin typeface="Gill Sans MT"/>
                        </a:rPr>
                        <a:t>US Commercial Seafood Supply in 2013 </a:t>
                      </a:r>
                      <a:br>
                        <a:rPr lang="en-US" sz="1600" b="0" i="0" baseline="0" dirty="0">
                          <a:solidFill>
                            <a:schemeClr val="bg1">
                              <a:lumMod val="50000"/>
                              <a:lumOff val="50000"/>
                            </a:schemeClr>
                          </a:solidFill>
                          <a:latin typeface="Gill Sans MT"/>
                        </a:rPr>
                      </a:br>
                      <a:r>
                        <a:rPr lang="en-US" sz="1600" b="0" i="0" baseline="0" dirty="0">
                          <a:solidFill>
                            <a:schemeClr val="bg1">
                              <a:lumMod val="50000"/>
                              <a:lumOff val="50000"/>
                            </a:schemeClr>
                          </a:solidFill>
                          <a:latin typeface="Gill Sans MT"/>
                        </a:rPr>
                        <a:t>(edible fishery products round weight basis)</a:t>
                      </a:r>
                    </a:p>
                  </a:txBody>
                  <a:tcPr marL="91446" marR="91446">
                    <a:lnL w="12700" cmpd="sng">
                      <a:noFill/>
                    </a:lnL>
                    <a:lnR w="12700" cmpd="sng">
                      <a:noFill/>
                    </a:lnR>
                    <a:lnT w="381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b="0" i="0" baseline="0" dirty="0" smtClean="0">
                          <a:solidFill>
                            <a:schemeClr val="bg1">
                              <a:lumMod val="50000"/>
                              <a:lumOff val="50000"/>
                            </a:schemeClr>
                          </a:solidFill>
                          <a:latin typeface="Gill Sans MT"/>
                        </a:rPr>
                        <a:t>Billions lbs</a:t>
                      </a:r>
                      <a:endParaRPr lang="en-US" sz="1600" b="0" i="0" baseline="0" dirty="0">
                        <a:solidFill>
                          <a:schemeClr val="bg1">
                            <a:lumMod val="50000"/>
                            <a:lumOff val="50000"/>
                          </a:schemeClr>
                        </a:solidFill>
                        <a:latin typeface="Gill Sans MT"/>
                      </a:endParaRPr>
                    </a:p>
                  </a:txBody>
                  <a:tcPr marL="91446" marR="91446">
                    <a:lnL w="12700" cmpd="sng">
                      <a:noFill/>
                    </a:lnL>
                    <a:lnR w="12700" cmpd="sng">
                      <a:noFill/>
                    </a:lnR>
                    <a:lnT w="381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b="0" i="0" baseline="0" dirty="0">
                          <a:solidFill>
                            <a:schemeClr val="bg1">
                              <a:lumMod val="50000"/>
                              <a:lumOff val="50000"/>
                            </a:schemeClr>
                          </a:solidFill>
                          <a:latin typeface="Gill Sans MT"/>
                        </a:rPr>
                        <a:t>Percentage of US Supply</a:t>
                      </a:r>
                    </a:p>
                  </a:txBody>
                  <a:tcPr marL="91446" marR="91446">
                    <a:lnL w="12700" cmpd="sng">
                      <a:noFill/>
                    </a:lnL>
                    <a:lnR w="12700" cmpd="sng">
                      <a:noFill/>
                    </a:lnR>
                    <a:lnT w="381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alpha val="20000"/>
                      </a:schemeClr>
                    </a:solidFill>
                  </a:tcPr>
                </a:tc>
              </a:tr>
              <a:tr h="609600">
                <a:tc>
                  <a:txBody>
                    <a:bodyPr/>
                    <a:lstStyle/>
                    <a:p>
                      <a:r>
                        <a:rPr lang="en-US" sz="1800" b="0" i="0" baseline="0" dirty="0" smtClean="0">
                          <a:solidFill>
                            <a:schemeClr val="bg1">
                              <a:lumMod val="75000"/>
                              <a:lumOff val="25000"/>
                            </a:schemeClr>
                          </a:solidFill>
                          <a:latin typeface="Gill Sans MT"/>
                        </a:rPr>
                        <a:t>US Domestic Landings Remaining in US Market</a:t>
                      </a: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i="1" baseline="0" dirty="0" smtClean="0">
                          <a:solidFill>
                            <a:schemeClr val="bg1">
                              <a:lumMod val="50000"/>
                              <a:lumOff val="50000"/>
                            </a:schemeClr>
                          </a:solidFill>
                          <a:latin typeface="+mn-lt"/>
                        </a:rPr>
                        <a:t>US Domestic Commercial Landings (8.053) minus Exports (7.066)</a:t>
                      </a:r>
                      <a:endParaRPr lang="en-US" sz="1600" b="0" i="1" baseline="0" dirty="0">
                        <a:solidFill>
                          <a:schemeClr val="bg1">
                            <a:lumMod val="50000"/>
                            <a:lumOff val="50000"/>
                          </a:schemeClr>
                        </a:solidFill>
                        <a:latin typeface="+mn-lt"/>
                      </a:endParaRPr>
                    </a:p>
                  </a:txBody>
                  <a:tcPr marL="91446" marR="91446">
                    <a:lnL w="12700" cmpd="sng">
                      <a:noFill/>
                    </a:lnL>
                    <a:lnR w="12700" cmpd="sng">
                      <a:noFill/>
                    </a:lnR>
                    <a:lnT w="381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b="0" i="0" baseline="0" dirty="0" smtClean="0">
                          <a:solidFill>
                            <a:schemeClr val="bg1">
                              <a:lumMod val="75000"/>
                              <a:lumOff val="25000"/>
                            </a:schemeClr>
                          </a:solidFill>
                          <a:latin typeface="Gill Sans MT"/>
                        </a:rPr>
                        <a:t>0.99</a:t>
                      </a:r>
                      <a:endParaRPr lang="en-US" sz="1600" b="0" i="1" baseline="0" dirty="0">
                        <a:solidFill>
                          <a:schemeClr val="bg1">
                            <a:lumMod val="50000"/>
                            <a:lumOff val="50000"/>
                          </a:schemeClr>
                        </a:solidFill>
                        <a:latin typeface="Gill Sans MT"/>
                      </a:endParaRPr>
                    </a:p>
                  </a:txBody>
                  <a:tcPr marL="91446" marR="91446">
                    <a:lnL w="12700" cmpd="sng">
                      <a:noFill/>
                    </a:lnL>
                    <a:lnR w="12700" cmpd="sng">
                      <a:noFill/>
                    </a:lnR>
                    <a:lnT w="381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i="0" baseline="0" dirty="0" smtClean="0">
                          <a:solidFill>
                            <a:schemeClr val="bg1">
                              <a:lumMod val="75000"/>
                              <a:lumOff val="25000"/>
                            </a:schemeClr>
                          </a:solidFill>
                          <a:latin typeface="Gill Sans MT"/>
                        </a:rPr>
                        <a:t>9%</a:t>
                      </a:r>
                      <a:endParaRPr lang="en-US" sz="1800" b="0" i="0" baseline="0" dirty="0">
                        <a:solidFill>
                          <a:schemeClr val="bg1">
                            <a:lumMod val="75000"/>
                            <a:lumOff val="25000"/>
                          </a:schemeClr>
                        </a:solidFill>
                        <a:latin typeface="Gill Sans MT"/>
                      </a:endParaRPr>
                    </a:p>
                  </a:txBody>
                  <a:tcPr marL="91446" marR="91446">
                    <a:lnL w="12700" cmpd="sng">
                      <a:noFill/>
                    </a:lnL>
                    <a:lnR w="12700" cmpd="sng">
                      <a:noFill/>
                    </a:lnR>
                    <a:lnT w="381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alpha val="2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b="0" i="0" baseline="0" dirty="0" smtClean="0">
                          <a:solidFill>
                            <a:schemeClr val="bg1">
                              <a:lumMod val="75000"/>
                              <a:lumOff val="25000"/>
                            </a:schemeClr>
                          </a:solidFill>
                          <a:latin typeface="Gill Sans MT"/>
                        </a:rPr>
                        <a:t>US Imports</a:t>
                      </a:r>
                      <a:endParaRPr lang="en-US" sz="1800" b="0" i="0" baseline="0" dirty="0">
                        <a:solidFill>
                          <a:schemeClr val="bg1">
                            <a:lumMod val="75000"/>
                            <a:lumOff val="25000"/>
                          </a:schemeClr>
                        </a:solidFill>
                        <a:latin typeface="Gill Sans MT"/>
                      </a:endParaRPr>
                    </a:p>
                  </a:txBody>
                  <a:tcPr marL="91446" marR="91446">
                    <a:lnL w="12700" cmpd="sng">
                      <a:noFill/>
                    </a:lnL>
                    <a:lnR w="12700" cmpd="sng">
                      <a:noFill/>
                    </a:lnR>
                    <a:lnT w="381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A5D9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b="0" i="0" baseline="0" dirty="0" smtClean="0">
                          <a:solidFill>
                            <a:schemeClr val="bg1">
                              <a:lumMod val="75000"/>
                              <a:lumOff val="25000"/>
                            </a:schemeClr>
                          </a:solidFill>
                          <a:latin typeface="Gill Sans MT"/>
                        </a:rPr>
                        <a:t>10.53</a:t>
                      </a:r>
                      <a:endParaRPr lang="en-US" sz="1800" b="0" i="0" baseline="0" dirty="0">
                        <a:solidFill>
                          <a:schemeClr val="bg1">
                            <a:lumMod val="75000"/>
                            <a:lumOff val="25000"/>
                          </a:schemeClr>
                        </a:solidFill>
                        <a:latin typeface="Gill Sans MT"/>
                      </a:endParaRPr>
                    </a:p>
                  </a:txBody>
                  <a:tcPr marL="91446" marR="91446">
                    <a:lnL w="12700" cmpd="sng">
                      <a:noFill/>
                    </a:lnL>
                    <a:lnR w="12700" cmpd="sng">
                      <a:noFill/>
                    </a:lnR>
                    <a:lnT w="381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A5D9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i="0" baseline="0" dirty="0" smtClean="0">
                          <a:solidFill>
                            <a:srgbClr val="404040"/>
                          </a:solidFill>
                          <a:latin typeface="Gill Sans MT"/>
                        </a:rPr>
                        <a:t>91%</a:t>
                      </a:r>
                      <a:endParaRPr lang="en-US" sz="1800" b="0" i="0" baseline="0" dirty="0">
                        <a:solidFill>
                          <a:srgbClr val="404040"/>
                        </a:solidFill>
                        <a:latin typeface="Gill Sans MT"/>
                      </a:endParaRPr>
                    </a:p>
                  </a:txBody>
                  <a:tcPr marL="91446" marR="91446">
                    <a:lnL w="12700" cmpd="sng">
                      <a:noFill/>
                    </a:lnL>
                    <a:lnR w="12700" cmpd="sng">
                      <a:noFill/>
                    </a:lnR>
                    <a:lnT w="381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A5D9">
                        <a:alpha val="20000"/>
                      </a:srgb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b="0" i="0" baseline="0" dirty="0" smtClean="0">
                          <a:solidFill>
                            <a:schemeClr val="bg1">
                              <a:lumMod val="75000"/>
                              <a:lumOff val="25000"/>
                            </a:schemeClr>
                          </a:solidFill>
                          <a:latin typeface="Gill Sans MT"/>
                        </a:rPr>
                        <a:t>Total Seafood Supply (Minus Exports)</a:t>
                      </a:r>
                      <a:endParaRPr lang="en-US" sz="1800" b="0" i="0" baseline="0" dirty="0">
                        <a:solidFill>
                          <a:schemeClr val="bg1">
                            <a:lumMod val="75000"/>
                            <a:lumOff val="25000"/>
                          </a:schemeClr>
                        </a:solidFill>
                        <a:latin typeface="Gill Sans MT"/>
                      </a:endParaRPr>
                    </a:p>
                  </a:txBody>
                  <a:tcPr marL="91446" marR="91446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b="0" i="0" baseline="0" dirty="0" smtClean="0">
                          <a:solidFill>
                            <a:schemeClr val="bg1">
                              <a:lumMod val="75000"/>
                              <a:lumOff val="25000"/>
                            </a:schemeClr>
                          </a:solidFill>
                          <a:latin typeface="Gill Sans MT"/>
                        </a:rPr>
                        <a:t>11.52</a:t>
                      </a:r>
                      <a:endParaRPr lang="en-US" sz="1800" b="0" i="0" baseline="0" dirty="0">
                        <a:solidFill>
                          <a:schemeClr val="bg1">
                            <a:lumMod val="75000"/>
                            <a:lumOff val="25000"/>
                          </a:schemeClr>
                        </a:solidFill>
                        <a:latin typeface="Gill Sans MT"/>
                      </a:endParaRPr>
                    </a:p>
                  </a:txBody>
                  <a:tcPr marL="91446" marR="91446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i="0" baseline="0" dirty="0">
                          <a:solidFill>
                            <a:schemeClr val="bg1">
                              <a:lumMod val="75000"/>
                              <a:lumOff val="25000"/>
                            </a:schemeClr>
                          </a:solidFill>
                          <a:latin typeface="Gill Sans MT"/>
                        </a:rPr>
                        <a:t>100%</a:t>
                      </a:r>
                    </a:p>
                  </a:txBody>
                  <a:tcPr marL="91446" marR="91446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alpha val="20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15384" name="Content Placeholder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3088" y="3846513"/>
            <a:ext cx="1762125" cy="176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85" name="Text Placeholder 18"/>
          <p:cNvSpPr txBox="1">
            <a:spLocks/>
          </p:cNvSpPr>
          <p:nvPr/>
        </p:nvSpPr>
        <p:spPr bwMode="auto">
          <a:xfrm>
            <a:off x="7254875" y="4687888"/>
            <a:ext cx="1646238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200">
                <a:solidFill>
                  <a:srgbClr val="5C5C5C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rgbClr val="5C5C5C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5C5C5C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rgbClr val="5C5C5C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400">
                <a:solidFill>
                  <a:srgbClr val="5C5C5C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400">
                <a:solidFill>
                  <a:srgbClr val="5C5C5C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400">
                <a:solidFill>
                  <a:srgbClr val="5C5C5C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400">
                <a:solidFill>
                  <a:srgbClr val="5C5C5C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400">
                <a:solidFill>
                  <a:srgbClr val="5C5C5C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buFont typeface="Arial" panose="020B0604020202020204" pitchFamily="34" charset="0"/>
              <a:buNone/>
            </a:pPr>
            <a:r>
              <a:rPr lang="en-US" altLang="en-US" sz="2000">
                <a:solidFill>
                  <a:schemeClr val="tx1"/>
                </a:solidFill>
              </a:rPr>
              <a:t>91% </a:t>
            </a:r>
            <a:br>
              <a:rPr lang="en-US" altLang="en-US" sz="2000">
                <a:solidFill>
                  <a:schemeClr val="tx1"/>
                </a:solidFill>
              </a:rPr>
            </a:br>
            <a:r>
              <a:rPr lang="en-US" altLang="en-US" sz="1600">
                <a:solidFill>
                  <a:schemeClr val="tx1"/>
                </a:solidFill>
              </a:rPr>
              <a:t>imports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61962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>
                <a:ea typeface="+mj-ea"/>
                <a:cs typeface="+mj-cs"/>
              </a:rPr>
              <a:t>LOCAL SEAFOOD IN HAWAII</a:t>
            </a:r>
          </a:p>
        </p:txBody>
      </p:sp>
      <p:sp>
        <p:nvSpPr>
          <p:cNvPr id="17411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447675" y="890588"/>
            <a:ext cx="8232775" cy="552450"/>
          </a:xfrm>
        </p:spPr>
        <p:txBody>
          <a:bodyPr/>
          <a:lstStyle/>
          <a:p>
            <a:pPr eaLnBrk="1" hangingPunct="1"/>
            <a:r>
              <a:rPr lang="en-US" altLang="en-US" smtClean="0">
                <a:latin typeface="Gill Sans MT" panose="020B0502020104020203" pitchFamily="34" charset="0"/>
              </a:rPr>
              <a:t>91% of US Commercial Seafood is Imported</a:t>
            </a:r>
          </a:p>
        </p:txBody>
      </p:sp>
      <p:sp>
        <p:nvSpPr>
          <p:cNvPr id="17412" name="Content Placeholder 14"/>
          <p:cNvSpPr>
            <a:spLocks noGrp="1"/>
          </p:cNvSpPr>
          <p:nvPr>
            <p:ph sz="quarter" idx="19"/>
          </p:nvPr>
        </p:nvSpPr>
        <p:spPr>
          <a:xfrm>
            <a:off x="450850" y="1568450"/>
            <a:ext cx="4038600" cy="4038600"/>
          </a:xfrm>
        </p:spPr>
        <p:txBody>
          <a:bodyPr/>
          <a:lstStyle/>
          <a:p>
            <a:pPr marL="0" indent="0" defTabSz="914400" eaLnBrk="1" hangingPunct="1">
              <a:buSzPct val="95000"/>
              <a:buFont typeface="Arial" panose="020B0604020202020204" pitchFamily="34" charset="0"/>
              <a:buNone/>
            </a:pPr>
            <a:r>
              <a:rPr lang="en-US" altLang="en-US" smtClean="0">
                <a:latin typeface="Gill Sans MT" panose="020B0502020104020203" pitchFamily="34" charset="0"/>
              </a:rPr>
              <a:t>The US seafood market is dominated by imported seafood.</a:t>
            </a:r>
          </a:p>
          <a:p>
            <a:pPr marL="0" indent="0" defTabSz="914400" eaLnBrk="1" hangingPunct="1">
              <a:buSzPct val="95000"/>
              <a:buFont typeface="Arial" panose="020B0604020202020204" pitchFamily="34" charset="0"/>
              <a:buNone/>
            </a:pPr>
            <a:r>
              <a:rPr lang="en-US" altLang="en-US" smtClean="0">
                <a:latin typeface="Gill Sans MT" panose="020B0502020104020203" pitchFamily="34" charset="0"/>
              </a:rPr>
              <a:t>The management of foreign fisheries and aquaculture needs </a:t>
            </a:r>
            <a:br>
              <a:rPr lang="en-US" altLang="en-US" smtClean="0">
                <a:latin typeface="Gill Sans MT" panose="020B0502020104020203" pitchFamily="34" charset="0"/>
              </a:rPr>
            </a:br>
            <a:r>
              <a:rPr lang="en-US" altLang="en-US" smtClean="0">
                <a:latin typeface="Gill Sans MT" panose="020B0502020104020203" pitchFamily="34" charset="0"/>
              </a:rPr>
              <a:t>to be scrutinized for sustainability and food safety.</a:t>
            </a:r>
          </a:p>
        </p:txBody>
      </p:sp>
      <p:pic>
        <p:nvPicPr>
          <p:cNvPr id="17413" name="Content Placeholder 3" descr="5957954908_ab72323e03_o.jpg"/>
          <p:cNvPicPr>
            <a:picLocks noGrp="1" noChangeAspect="1"/>
          </p:cNvPicPr>
          <p:nvPr>
            <p:ph sz="quarter" idx="2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91" r="16791"/>
          <a:stretch>
            <a:fillRect/>
          </a:stretch>
        </p:blipFill>
        <p:spPr>
          <a:xfrm>
            <a:off x="4645025" y="1568450"/>
            <a:ext cx="4038600" cy="4038600"/>
          </a:xfrm>
        </p:spPr>
      </p:pic>
      <p:sp>
        <p:nvSpPr>
          <p:cNvPr id="13" name="Text Placeholder 12"/>
          <p:cNvSpPr>
            <a:spLocks noGrp="1"/>
          </p:cNvSpPr>
          <p:nvPr>
            <p:ph type="body" sz="quarter" idx="21"/>
          </p:nvPr>
        </p:nvSpPr>
        <p:spPr>
          <a:xfrm>
            <a:off x="450850" y="5711825"/>
            <a:ext cx="8237538" cy="454025"/>
          </a:xfrm>
        </p:spPr>
        <p:txBody>
          <a:bodyPr rtlCol="0">
            <a:noAutofit/>
          </a:bodyPr>
          <a:lstStyle/>
          <a:p>
            <a:pPr defTabSz="914400" eaLnBrk="1" fontAlgn="auto" hangingPunct="1">
              <a:spcAft>
                <a:spcPts val="0"/>
              </a:spcAft>
              <a:buClr>
                <a:schemeClr val="accent3"/>
              </a:buClr>
              <a:buSzPct val="95000"/>
              <a:defRPr/>
            </a:pPr>
            <a:r>
              <a:rPr lang="en-US" dirty="0">
                <a:ea typeface="+mn-ea"/>
                <a:cs typeface="+mn-cs"/>
              </a:rPr>
              <a:t>Source: </a:t>
            </a:r>
            <a:r>
              <a:rPr lang="en-US" dirty="0" smtClean="0">
                <a:ea typeface="+mn-ea"/>
                <a:cs typeface="+mn-cs"/>
              </a:rPr>
              <a:t>NOAA, 2014. Fisheries </a:t>
            </a:r>
            <a:r>
              <a:rPr lang="en-US" dirty="0">
                <a:ea typeface="+mn-ea"/>
                <a:cs typeface="+mn-cs"/>
              </a:rPr>
              <a:t>of the United States </a:t>
            </a:r>
            <a:r>
              <a:rPr lang="en-US" dirty="0" smtClean="0">
                <a:ea typeface="+mn-ea"/>
                <a:cs typeface="+mn-cs"/>
              </a:rPr>
              <a:t>2013, </a:t>
            </a:r>
          </a:p>
          <a:p>
            <a:pPr defTabSz="914400" eaLnBrk="1" fontAlgn="auto" hangingPunct="1">
              <a:spcAft>
                <a:spcPts val="0"/>
              </a:spcAft>
              <a:buClr>
                <a:schemeClr val="accent3"/>
              </a:buClr>
              <a:buSzPct val="95000"/>
              <a:defRPr/>
            </a:pPr>
            <a:r>
              <a:rPr lang="en-US" dirty="0" smtClean="0">
                <a:ea typeface="+mn-ea"/>
                <a:cs typeface="+mn-cs"/>
              </a:rPr>
              <a:t>Photo</a:t>
            </a:r>
            <a:r>
              <a:rPr lang="en-US" dirty="0">
                <a:ea typeface="+mn-ea"/>
                <a:cs typeface="+mn-cs"/>
              </a:rPr>
              <a:t>: Michael J. Ermarth/FDA</a:t>
            </a:r>
          </a:p>
        </p:txBody>
      </p:sp>
    </p:spTree>
    <p:extLst>
      <p:ext uri="{BB962C8B-B14F-4D97-AF65-F5344CB8AC3E}">
        <p14:creationId xmlns:p14="http://schemas.microsoft.com/office/powerpoint/2010/main" val="3783083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>
                <a:ea typeface="+mj-ea"/>
                <a:cs typeface="+mj-cs"/>
              </a:rPr>
              <a:t>LOCAL SEAFOOD IN HAWAII</a:t>
            </a:r>
          </a:p>
        </p:txBody>
      </p:sp>
      <p:sp>
        <p:nvSpPr>
          <p:cNvPr id="19459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447675" y="890588"/>
            <a:ext cx="8232775" cy="552450"/>
          </a:xfrm>
        </p:spPr>
        <p:txBody>
          <a:bodyPr/>
          <a:lstStyle/>
          <a:p>
            <a:pPr eaLnBrk="1" hangingPunct="1"/>
            <a:r>
              <a:rPr lang="en-US" altLang="en-US" smtClean="0">
                <a:latin typeface="Gill Sans MT" panose="020B0502020104020203" pitchFamily="34" charset="0"/>
              </a:rPr>
              <a:t>Hawaii Commercial Seafood Supply in 2009</a:t>
            </a:r>
          </a:p>
        </p:txBody>
      </p:sp>
      <p:sp>
        <p:nvSpPr>
          <p:cNvPr id="19460" name="Content Placeholder 1"/>
          <p:cNvSpPr>
            <a:spLocks noGrp="1"/>
          </p:cNvSpPr>
          <p:nvPr>
            <p:ph sz="quarter" idx="15"/>
          </p:nvPr>
        </p:nvSpPr>
        <p:spPr>
          <a:xfrm>
            <a:off x="447675" y="1590675"/>
            <a:ext cx="8232775" cy="3824288"/>
          </a:xfrm>
        </p:spPr>
        <p:txBody>
          <a:bodyPr/>
          <a:lstStyle/>
          <a:p>
            <a:pPr eaLnBrk="1" hangingPunct="1"/>
            <a:endParaRPr lang="en-US" altLang="en-US" smtClean="0">
              <a:latin typeface="Gill Sans MT" panose="020B0502020104020203" pitchFamily="34" charset="0"/>
            </a:endParaRP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6"/>
          </p:nvPr>
        </p:nvSpPr>
        <p:spPr>
          <a:xfrm>
            <a:off x="447675" y="5715000"/>
            <a:ext cx="8232775" cy="441325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>
                <a:ea typeface="+mn-ea"/>
                <a:cs typeface="+mn-cs"/>
              </a:rPr>
              <a:t>Source: </a:t>
            </a:r>
            <a:r>
              <a:rPr lang="en-US" dirty="0"/>
              <a:t>NOAA, </a:t>
            </a:r>
            <a:r>
              <a:rPr lang="en-US" dirty="0" smtClean="0"/>
              <a:t>2010. </a:t>
            </a:r>
            <a:r>
              <a:rPr lang="en-US" dirty="0"/>
              <a:t>Fisheries of the United States </a:t>
            </a:r>
            <a:r>
              <a:rPr lang="en-US" dirty="0" smtClean="0"/>
              <a:t>2009; </a:t>
            </a:r>
            <a:r>
              <a:rPr lang="en-US" dirty="0" smtClean="0">
                <a:ea typeface="+mn-ea"/>
                <a:cs typeface="+mn-cs"/>
              </a:rPr>
              <a:t>Loke</a:t>
            </a:r>
            <a:r>
              <a:rPr lang="en-US" dirty="0">
                <a:ea typeface="+mn-ea"/>
                <a:cs typeface="+mn-cs"/>
              </a:rPr>
              <a:t>, M., C. Geslani, B. Takenaka and P Leung. 2012. Seafood Consumption and Supply Sources in Hawaii 2000-2009. Mar Fish Rev 74(4):44-51</a:t>
            </a:r>
            <a:r>
              <a:rPr lang="en-US" dirty="0" smtClean="0">
                <a:ea typeface="+mn-ea"/>
                <a:cs typeface="+mn-cs"/>
              </a:rPr>
              <a:t>. Weights </a:t>
            </a:r>
            <a:r>
              <a:rPr lang="en-US" dirty="0" smtClean="0">
                <a:cs typeface="+mn-cs"/>
              </a:rPr>
              <a:t>may </a:t>
            </a:r>
            <a:r>
              <a:rPr lang="en-US" dirty="0">
                <a:cs typeface="+mn-cs"/>
              </a:rPr>
              <a:t>not add up </a:t>
            </a:r>
            <a:r>
              <a:rPr lang="en-US" dirty="0" smtClean="0">
                <a:cs typeface="+mn-cs"/>
              </a:rPr>
              <a:t>due </a:t>
            </a:r>
            <a:r>
              <a:rPr lang="en-US" dirty="0">
                <a:cs typeface="+mn-cs"/>
              </a:rPr>
              <a:t>to rounding</a:t>
            </a:r>
            <a:r>
              <a:rPr lang="en-US" dirty="0" smtClean="0">
                <a:cs typeface="+mn-cs"/>
              </a:rPr>
              <a:t>.</a:t>
            </a:r>
            <a:endParaRPr lang="en-US" dirty="0">
              <a:cs typeface="+mn-cs"/>
            </a:endParaRPr>
          </a:p>
        </p:txBody>
      </p:sp>
      <p:graphicFrame>
        <p:nvGraphicFramePr>
          <p:cNvPr id="12" name="Content Placeholder 12"/>
          <p:cNvGraphicFramePr>
            <a:graphicFrameLocks/>
          </p:cNvGraphicFramePr>
          <p:nvPr/>
        </p:nvGraphicFramePr>
        <p:xfrm>
          <a:off x="457200" y="1600200"/>
          <a:ext cx="8243888" cy="20621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128560"/>
                <a:gridCol w="1557664"/>
                <a:gridCol w="1557664"/>
              </a:tblGrid>
              <a:tr h="579102">
                <a:tc>
                  <a:txBody>
                    <a:bodyPr/>
                    <a:lstStyle/>
                    <a:p>
                      <a:r>
                        <a:rPr lang="en-US" sz="1600" b="0" i="0" baseline="0" dirty="0">
                          <a:solidFill>
                            <a:schemeClr val="bg1">
                              <a:lumMod val="50000"/>
                              <a:lumOff val="50000"/>
                            </a:schemeClr>
                          </a:solidFill>
                          <a:latin typeface="+mn-lt"/>
                        </a:rPr>
                        <a:t>Hawaii Commercial Seafood Supply in 2009</a:t>
                      </a:r>
                    </a:p>
                  </a:txBody>
                  <a:tcPr marL="91435" marR="91435" marT="45711" marB="45711">
                    <a:lnL w="12700" cmpd="sng">
                      <a:noFill/>
                    </a:lnL>
                    <a:lnR w="12700" cmpd="sng">
                      <a:noFill/>
                    </a:lnR>
                    <a:lnT w="381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b="0" i="0" baseline="0" dirty="0" smtClean="0">
                          <a:solidFill>
                            <a:schemeClr val="bg1">
                              <a:lumMod val="50000"/>
                              <a:lumOff val="50000"/>
                            </a:schemeClr>
                          </a:solidFill>
                          <a:latin typeface="Gill Sans MT"/>
                        </a:rPr>
                        <a:t>Million </a:t>
                      </a:r>
                      <a:r>
                        <a:rPr lang="en-US" sz="1600" b="0" i="0" baseline="0" dirty="0">
                          <a:solidFill>
                            <a:schemeClr val="bg1">
                              <a:lumMod val="50000"/>
                              <a:lumOff val="50000"/>
                            </a:schemeClr>
                          </a:solidFill>
                          <a:latin typeface="Gill Sans MT"/>
                        </a:rPr>
                        <a:t>lbs</a:t>
                      </a:r>
                    </a:p>
                  </a:txBody>
                  <a:tcPr marL="91435" marR="91435" marT="45711" marB="45711">
                    <a:lnL w="12700" cmpd="sng">
                      <a:noFill/>
                    </a:lnL>
                    <a:lnR w="12700" cmpd="sng">
                      <a:noFill/>
                    </a:lnR>
                    <a:lnT w="381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b="0" i="0" baseline="0" dirty="0">
                          <a:solidFill>
                            <a:schemeClr val="bg1">
                              <a:lumMod val="50000"/>
                              <a:lumOff val="50000"/>
                            </a:schemeClr>
                          </a:solidFill>
                          <a:latin typeface="Gill Sans MT"/>
                        </a:rPr>
                        <a:t>Percentage of Hawaii Supply</a:t>
                      </a:r>
                    </a:p>
                  </a:txBody>
                  <a:tcPr marL="91435" marR="91435" marT="45711" marB="45711">
                    <a:lnL w="12700" cmpd="sng">
                      <a:noFill/>
                    </a:lnL>
                    <a:lnR w="12700" cmpd="sng">
                      <a:noFill/>
                    </a:lnR>
                    <a:lnT w="381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alpha val="20000"/>
                      </a:schemeClr>
                    </a:solidFill>
                  </a:tcPr>
                </a:tc>
              </a:tr>
              <a:tr h="370765">
                <a:tc>
                  <a:txBody>
                    <a:bodyPr/>
                    <a:lstStyle/>
                    <a:p>
                      <a:r>
                        <a:rPr lang="en-US" sz="1800" b="0" i="0" baseline="0" dirty="0" smtClean="0">
                          <a:solidFill>
                            <a:schemeClr val="bg1">
                              <a:lumMod val="75000"/>
                              <a:lumOff val="25000"/>
                            </a:schemeClr>
                          </a:solidFill>
                          <a:latin typeface="Gill Sans MT"/>
                        </a:rPr>
                        <a:t>Local Hawaii Landings</a:t>
                      </a:r>
                    </a:p>
                  </a:txBody>
                  <a:tcPr marL="91435" marR="91435" marT="45711" marB="45711">
                    <a:lnL w="12700" cmpd="sng">
                      <a:noFill/>
                    </a:lnL>
                    <a:lnR w="12700" cmpd="sng">
                      <a:noFill/>
                    </a:lnR>
                    <a:lnT w="381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i="0" baseline="0" dirty="0" smtClean="0">
                          <a:solidFill>
                            <a:schemeClr val="bg1">
                              <a:lumMod val="75000"/>
                              <a:lumOff val="25000"/>
                            </a:schemeClr>
                          </a:solidFill>
                          <a:latin typeface="Gill Sans MT"/>
                        </a:rPr>
                        <a:t>14.38</a:t>
                      </a:r>
                      <a:endParaRPr lang="en-US" sz="1800" b="0" i="0" baseline="0" dirty="0">
                        <a:solidFill>
                          <a:schemeClr val="bg1">
                            <a:lumMod val="75000"/>
                            <a:lumOff val="25000"/>
                          </a:schemeClr>
                        </a:solidFill>
                        <a:latin typeface="Gill Sans MT"/>
                      </a:endParaRPr>
                    </a:p>
                  </a:txBody>
                  <a:tcPr marL="91435" marR="91435" marT="45711" marB="45711">
                    <a:lnL w="12700" cmpd="sng">
                      <a:noFill/>
                    </a:lnL>
                    <a:lnR w="12700" cmpd="sng">
                      <a:noFill/>
                    </a:lnR>
                    <a:lnT w="381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i="0" baseline="0" dirty="0">
                          <a:solidFill>
                            <a:schemeClr val="bg1">
                              <a:lumMod val="75000"/>
                              <a:lumOff val="25000"/>
                            </a:schemeClr>
                          </a:solidFill>
                          <a:latin typeface="Gill Sans MT"/>
                        </a:rPr>
                        <a:t>37%</a:t>
                      </a:r>
                    </a:p>
                  </a:txBody>
                  <a:tcPr marL="91435" marR="91435" marT="45711" marB="45711">
                    <a:lnL w="12700" cmpd="sng">
                      <a:noFill/>
                    </a:lnL>
                    <a:lnR w="12700" cmpd="sng">
                      <a:noFill/>
                    </a:lnR>
                    <a:lnT w="381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alpha val="20000"/>
                      </a:schemeClr>
                    </a:solidFill>
                  </a:tcPr>
                </a:tc>
              </a:tr>
              <a:tr h="370765">
                <a:tc>
                  <a:txBody>
                    <a:bodyPr/>
                    <a:lstStyle/>
                    <a:p>
                      <a:r>
                        <a:rPr lang="en-US" sz="1800" b="0" i="0" baseline="0" dirty="0" smtClean="0">
                          <a:solidFill>
                            <a:schemeClr val="bg1">
                              <a:lumMod val="75000"/>
                              <a:lumOff val="25000"/>
                            </a:schemeClr>
                          </a:solidFill>
                          <a:latin typeface="Gill Sans MT"/>
                        </a:rPr>
                        <a:t>US Domestic Landings</a:t>
                      </a:r>
                      <a:endParaRPr lang="en-US" sz="1800" b="0" i="0" baseline="0" dirty="0">
                        <a:solidFill>
                          <a:schemeClr val="bg1">
                            <a:lumMod val="75000"/>
                            <a:lumOff val="25000"/>
                          </a:schemeClr>
                        </a:solidFill>
                        <a:latin typeface="Gill Sans MT"/>
                      </a:endParaRPr>
                    </a:p>
                  </a:txBody>
                  <a:tcPr marL="91435" marR="91435" marT="45711" marB="45711">
                    <a:lnL w="12700" cmpd="sng">
                      <a:noFill/>
                    </a:lnL>
                    <a:lnR w="12700" cmpd="sng">
                      <a:noFill/>
                    </a:lnR>
                    <a:lnT w="381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i="0" baseline="0" dirty="0" smtClean="0">
                          <a:solidFill>
                            <a:schemeClr val="bg1">
                              <a:lumMod val="75000"/>
                              <a:lumOff val="25000"/>
                            </a:schemeClr>
                          </a:solidFill>
                          <a:latin typeface="Gill Sans MT"/>
                        </a:rPr>
                        <a:t>2.47</a:t>
                      </a:r>
                      <a:endParaRPr lang="en-US" sz="1800" b="0" i="0" baseline="0" dirty="0">
                        <a:solidFill>
                          <a:schemeClr val="bg1">
                            <a:lumMod val="75000"/>
                            <a:lumOff val="25000"/>
                          </a:schemeClr>
                        </a:solidFill>
                        <a:latin typeface="Gill Sans MT"/>
                      </a:endParaRPr>
                    </a:p>
                  </a:txBody>
                  <a:tcPr marL="91435" marR="91435" marT="45711" marB="45711">
                    <a:lnL w="12700" cmpd="sng">
                      <a:noFill/>
                    </a:lnL>
                    <a:lnR w="12700" cmpd="sng">
                      <a:noFill/>
                    </a:lnR>
                    <a:lnT w="381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i="0" baseline="0" dirty="0">
                          <a:solidFill>
                            <a:schemeClr val="bg1">
                              <a:lumMod val="75000"/>
                              <a:lumOff val="25000"/>
                            </a:schemeClr>
                          </a:solidFill>
                          <a:latin typeface="Gill Sans MT"/>
                        </a:rPr>
                        <a:t>6%</a:t>
                      </a:r>
                    </a:p>
                  </a:txBody>
                  <a:tcPr marL="91435" marR="91435" marT="45711" marB="45711">
                    <a:lnL w="12700" cmpd="sng">
                      <a:noFill/>
                    </a:lnL>
                    <a:lnR w="12700" cmpd="sng">
                      <a:noFill/>
                    </a:lnR>
                    <a:lnT w="381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alpha val="20000"/>
                      </a:schemeClr>
                    </a:solidFill>
                  </a:tcPr>
                </a:tc>
              </a:tr>
              <a:tr h="370765">
                <a:tc>
                  <a:txBody>
                    <a:bodyPr/>
                    <a:lstStyle/>
                    <a:p>
                      <a:r>
                        <a:rPr lang="en-US" sz="1800" b="0" i="0" baseline="0" dirty="0">
                          <a:solidFill>
                            <a:schemeClr val="bg1">
                              <a:lumMod val="75000"/>
                              <a:lumOff val="25000"/>
                            </a:schemeClr>
                          </a:solidFill>
                          <a:latin typeface="Gill Sans MT"/>
                        </a:rPr>
                        <a:t>US Imports</a:t>
                      </a:r>
                    </a:p>
                  </a:txBody>
                  <a:tcPr marL="91435" marR="91435" marT="45711" marB="45711">
                    <a:lnL w="12700" cmpd="sng">
                      <a:noFill/>
                    </a:lnL>
                    <a:lnR w="12700" cmpd="sng">
                      <a:noFill/>
                    </a:lnR>
                    <a:lnT w="381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A5D9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i="0" baseline="0" dirty="0" smtClean="0">
                          <a:solidFill>
                            <a:schemeClr val="bg1">
                              <a:lumMod val="75000"/>
                              <a:lumOff val="25000"/>
                            </a:schemeClr>
                          </a:solidFill>
                          <a:latin typeface="Gill Sans MT"/>
                        </a:rPr>
                        <a:t>22.08</a:t>
                      </a:r>
                      <a:endParaRPr lang="en-US" sz="1800" b="0" i="0" baseline="0" dirty="0">
                        <a:solidFill>
                          <a:schemeClr val="bg1">
                            <a:lumMod val="75000"/>
                            <a:lumOff val="25000"/>
                          </a:schemeClr>
                        </a:solidFill>
                        <a:latin typeface="Gill Sans MT"/>
                      </a:endParaRPr>
                    </a:p>
                  </a:txBody>
                  <a:tcPr marL="91435" marR="91435" marT="45711" marB="45711">
                    <a:lnL w="12700" cmpd="sng">
                      <a:noFill/>
                    </a:lnL>
                    <a:lnR w="12700" cmpd="sng">
                      <a:noFill/>
                    </a:lnR>
                    <a:lnT w="381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A5D9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i="0" baseline="0" dirty="0">
                          <a:solidFill>
                            <a:srgbClr val="404040"/>
                          </a:solidFill>
                          <a:latin typeface="Gill Sans MT"/>
                        </a:rPr>
                        <a:t>57%</a:t>
                      </a:r>
                    </a:p>
                  </a:txBody>
                  <a:tcPr marL="91435" marR="91435" marT="45711" marB="45711">
                    <a:lnL w="12700" cmpd="sng">
                      <a:noFill/>
                    </a:lnL>
                    <a:lnR w="12700" cmpd="sng">
                      <a:noFill/>
                    </a:lnR>
                    <a:lnT w="381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A5D9">
                        <a:alpha val="20000"/>
                      </a:srgbClr>
                    </a:solidFill>
                  </a:tcPr>
                </a:tc>
              </a:tr>
              <a:tr h="370765">
                <a:tc>
                  <a:txBody>
                    <a:bodyPr/>
                    <a:lstStyle/>
                    <a:p>
                      <a:r>
                        <a:rPr lang="en-US" sz="1800" b="0" i="0" baseline="0" dirty="0" smtClean="0">
                          <a:solidFill>
                            <a:schemeClr val="bg1">
                              <a:lumMod val="75000"/>
                              <a:lumOff val="25000"/>
                            </a:schemeClr>
                          </a:solidFill>
                          <a:latin typeface="Gill Sans MT"/>
                        </a:rPr>
                        <a:t>Total Hawaii Seafood Supply</a:t>
                      </a:r>
                      <a:endParaRPr lang="en-US" sz="1800" b="0" i="0" baseline="0" dirty="0">
                        <a:solidFill>
                          <a:schemeClr val="bg1">
                            <a:lumMod val="75000"/>
                            <a:lumOff val="25000"/>
                          </a:schemeClr>
                        </a:solidFill>
                        <a:latin typeface="Gill Sans MT"/>
                      </a:endParaRPr>
                    </a:p>
                  </a:txBody>
                  <a:tcPr marL="91435" marR="91435" marT="45711" marB="45711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i="0" baseline="0" dirty="0" smtClean="0">
                          <a:solidFill>
                            <a:schemeClr val="bg1">
                              <a:lumMod val="75000"/>
                              <a:lumOff val="25000"/>
                            </a:schemeClr>
                          </a:solidFill>
                          <a:latin typeface="Gill Sans MT"/>
                        </a:rPr>
                        <a:t>38.92</a:t>
                      </a:r>
                      <a:endParaRPr lang="en-US" sz="1800" b="0" i="0" baseline="0" dirty="0">
                        <a:solidFill>
                          <a:schemeClr val="bg1">
                            <a:lumMod val="75000"/>
                            <a:lumOff val="25000"/>
                          </a:schemeClr>
                        </a:solidFill>
                        <a:latin typeface="Gill Sans MT"/>
                      </a:endParaRPr>
                    </a:p>
                  </a:txBody>
                  <a:tcPr marL="91435" marR="91435" marT="45711" marB="45711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i="0" baseline="0" dirty="0">
                          <a:solidFill>
                            <a:schemeClr val="bg1">
                              <a:lumMod val="75000"/>
                              <a:lumOff val="25000"/>
                            </a:schemeClr>
                          </a:solidFill>
                          <a:latin typeface="Gill Sans MT"/>
                        </a:rPr>
                        <a:t>100%</a:t>
                      </a:r>
                    </a:p>
                  </a:txBody>
                  <a:tcPr marL="91435" marR="91435" marT="45711" marB="45711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alpha val="20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19485" name="Content Placeholder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3088" y="3894138"/>
            <a:ext cx="1762125" cy="176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86" name="Text Placeholder 18"/>
          <p:cNvSpPr txBox="1">
            <a:spLocks/>
          </p:cNvSpPr>
          <p:nvPr/>
        </p:nvSpPr>
        <p:spPr bwMode="auto">
          <a:xfrm>
            <a:off x="7091363" y="4733925"/>
            <a:ext cx="1646237" cy="687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200">
                <a:solidFill>
                  <a:srgbClr val="5C5C5C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rgbClr val="5C5C5C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5C5C5C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rgbClr val="5C5C5C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400">
                <a:solidFill>
                  <a:srgbClr val="5C5C5C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400">
                <a:solidFill>
                  <a:srgbClr val="5C5C5C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400">
                <a:solidFill>
                  <a:srgbClr val="5C5C5C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400">
                <a:solidFill>
                  <a:srgbClr val="5C5C5C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400">
                <a:solidFill>
                  <a:srgbClr val="5C5C5C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buFont typeface="Arial" panose="020B0604020202020204" pitchFamily="34" charset="0"/>
              <a:buNone/>
            </a:pPr>
            <a:r>
              <a:rPr lang="en-US" altLang="en-US" sz="2000">
                <a:solidFill>
                  <a:schemeClr val="tx1"/>
                </a:solidFill>
              </a:rPr>
              <a:t>HI 57% </a:t>
            </a:r>
            <a:br>
              <a:rPr lang="en-US" altLang="en-US" sz="2000">
                <a:solidFill>
                  <a:schemeClr val="tx1"/>
                </a:solidFill>
              </a:rPr>
            </a:br>
            <a:r>
              <a:rPr lang="en-US" altLang="en-US" sz="1600">
                <a:solidFill>
                  <a:schemeClr val="tx1"/>
                </a:solidFill>
              </a:rPr>
              <a:t>foreign imports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>
                <a:ea typeface="+mj-ea"/>
                <a:cs typeface="+mj-cs"/>
              </a:rPr>
              <a:t>LOCAL SEAFOOD IN HAWAII</a:t>
            </a:r>
          </a:p>
        </p:txBody>
      </p:sp>
      <p:sp>
        <p:nvSpPr>
          <p:cNvPr id="21507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447675" y="890588"/>
            <a:ext cx="8232775" cy="552450"/>
          </a:xfrm>
        </p:spPr>
        <p:txBody>
          <a:bodyPr/>
          <a:lstStyle/>
          <a:p>
            <a:pPr eaLnBrk="1" hangingPunct="1"/>
            <a:r>
              <a:rPr lang="en-US" altLang="en-US" smtClean="0">
                <a:latin typeface="Gill Sans MT" panose="020B0502020104020203" pitchFamily="34" charset="0"/>
              </a:rPr>
              <a:t>57% of Hawaii’s Commercial Seafood Supply is Imported</a:t>
            </a:r>
          </a:p>
        </p:txBody>
      </p:sp>
      <p:sp>
        <p:nvSpPr>
          <p:cNvPr id="21508" name="Content Placeholder 1"/>
          <p:cNvSpPr>
            <a:spLocks noGrp="1"/>
          </p:cNvSpPr>
          <p:nvPr>
            <p:ph sz="quarter" idx="15"/>
          </p:nvPr>
        </p:nvSpPr>
        <p:spPr>
          <a:xfrm>
            <a:off x="447675" y="1590675"/>
            <a:ext cx="8232775" cy="3824288"/>
          </a:xfrm>
        </p:spPr>
        <p:txBody>
          <a:bodyPr/>
          <a:lstStyle/>
          <a:p>
            <a:pPr eaLnBrk="1" hangingPunct="1">
              <a:buSzPct val="95000"/>
            </a:pPr>
            <a:r>
              <a:rPr lang="en-US" altLang="en-US" smtClean="0">
                <a:latin typeface="Gill Sans MT" panose="020B0502020104020203" pitchFamily="34" charset="0"/>
              </a:rPr>
              <a:t>Hawaii’s seafood supply is much less dominated by </a:t>
            </a:r>
            <a:br>
              <a:rPr lang="en-US" altLang="en-US" smtClean="0">
                <a:latin typeface="Gill Sans MT" panose="020B0502020104020203" pitchFamily="34" charset="0"/>
              </a:rPr>
            </a:br>
            <a:r>
              <a:rPr lang="en-US" altLang="en-US" smtClean="0">
                <a:latin typeface="Gill Sans MT" panose="020B0502020104020203" pitchFamily="34" charset="0"/>
              </a:rPr>
              <a:t>foreign imports than the rest of the nation. </a:t>
            </a:r>
            <a:br>
              <a:rPr lang="en-US" altLang="en-US" smtClean="0">
                <a:latin typeface="Gill Sans MT" panose="020B0502020104020203" pitchFamily="34" charset="0"/>
              </a:rPr>
            </a:br>
            <a:r>
              <a:rPr lang="en-US" altLang="en-US" smtClean="0">
                <a:latin typeface="Gill Sans MT" panose="020B0502020104020203" pitchFamily="34" charset="0"/>
              </a:rPr>
              <a:t>(In 2009, Hawaii imported 57%)</a:t>
            </a:r>
          </a:p>
          <a:p>
            <a:pPr eaLnBrk="1" hangingPunct="1">
              <a:buSzPct val="95000"/>
            </a:pPr>
            <a:r>
              <a:rPr lang="en-US" altLang="en-US" smtClean="0">
                <a:latin typeface="Gill Sans MT" panose="020B0502020104020203" pitchFamily="34" charset="0"/>
              </a:rPr>
              <a:t>Hawaii’s self-sufficiency in seafood far exceeds </a:t>
            </a:r>
            <a:br>
              <a:rPr lang="en-US" altLang="en-US" smtClean="0">
                <a:latin typeface="Gill Sans MT" panose="020B0502020104020203" pitchFamily="34" charset="0"/>
              </a:rPr>
            </a:br>
            <a:r>
              <a:rPr lang="en-US" altLang="en-US" smtClean="0">
                <a:latin typeface="Gill Sans MT" panose="020B0502020104020203" pitchFamily="34" charset="0"/>
              </a:rPr>
              <a:t>the rest of the nation.</a:t>
            </a:r>
          </a:p>
          <a:p>
            <a:pPr eaLnBrk="1" hangingPunct="1">
              <a:buFont typeface="Arial" panose="020B0604020202020204" pitchFamily="34" charset="0"/>
              <a:buNone/>
            </a:pPr>
            <a:endParaRPr lang="en-US" altLang="en-US" smtClean="0">
              <a:latin typeface="Gill Sans MT" panose="020B0502020104020203" pitchFamily="34" charset="0"/>
            </a:endParaRP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6"/>
          </p:nvPr>
        </p:nvSpPr>
        <p:spPr>
          <a:xfrm>
            <a:off x="447675" y="5715000"/>
            <a:ext cx="8232775" cy="441325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>
                <a:ea typeface="+mn-ea"/>
                <a:cs typeface="+mn-cs"/>
              </a:rPr>
              <a:t>Source:  Loke, M., C. Geslani, B. Takenaka and P Leung. 2012. </a:t>
            </a:r>
            <a:br>
              <a:rPr lang="en-US" dirty="0">
                <a:ea typeface="+mn-ea"/>
                <a:cs typeface="+mn-cs"/>
              </a:rPr>
            </a:br>
            <a:r>
              <a:rPr lang="en-US" dirty="0">
                <a:ea typeface="+mn-ea"/>
                <a:cs typeface="+mn-cs"/>
              </a:rPr>
              <a:t>Seafood Consumption and Supply Sources in Hawaii 2000-2009. Mar Fish Rev 74(4):44-51.</a:t>
            </a:r>
          </a:p>
        </p:txBody>
      </p:sp>
      <p:sp>
        <p:nvSpPr>
          <p:cNvPr id="21510" name="Content Placeholder 2"/>
          <p:cNvSpPr txBox="1">
            <a:spLocks/>
          </p:cNvSpPr>
          <p:nvPr/>
        </p:nvSpPr>
        <p:spPr bwMode="auto">
          <a:xfrm>
            <a:off x="457200" y="6019800"/>
            <a:ext cx="82296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200">
                <a:solidFill>
                  <a:srgbClr val="5C5C5C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rgbClr val="5C5C5C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5C5C5C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rgbClr val="5C5C5C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400">
                <a:solidFill>
                  <a:srgbClr val="5C5C5C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400">
                <a:solidFill>
                  <a:srgbClr val="5C5C5C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400">
                <a:solidFill>
                  <a:srgbClr val="5C5C5C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400">
                <a:solidFill>
                  <a:srgbClr val="5C5C5C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400">
                <a:solidFill>
                  <a:srgbClr val="5C5C5C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chemeClr val="tx1"/>
              </a:solidFill>
            </a:endParaRPr>
          </a:p>
        </p:txBody>
      </p:sp>
      <p:pic>
        <p:nvPicPr>
          <p:cNvPr id="21511" name="Content Placeholder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3088" y="3894138"/>
            <a:ext cx="1762125" cy="176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12" name="Text Placeholder 18"/>
          <p:cNvSpPr txBox="1">
            <a:spLocks/>
          </p:cNvSpPr>
          <p:nvPr/>
        </p:nvSpPr>
        <p:spPr bwMode="auto">
          <a:xfrm>
            <a:off x="7091363" y="4733925"/>
            <a:ext cx="1646237" cy="687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200">
                <a:solidFill>
                  <a:srgbClr val="5C5C5C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rgbClr val="5C5C5C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5C5C5C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rgbClr val="5C5C5C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400">
                <a:solidFill>
                  <a:srgbClr val="5C5C5C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400">
                <a:solidFill>
                  <a:srgbClr val="5C5C5C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400">
                <a:solidFill>
                  <a:srgbClr val="5C5C5C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400">
                <a:solidFill>
                  <a:srgbClr val="5C5C5C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400">
                <a:solidFill>
                  <a:srgbClr val="5C5C5C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buFont typeface="Arial" panose="020B0604020202020204" pitchFamily="34" charset="0"/>
              <a:buNone/>
            </a:pPr>
            <a:r>
              <a:rPr lang="en-US" altLang="en-US" sz="2000">
                <a:solidFill>
                  <a:schemeClr val="tx1"/>
                </a:solidFill>
              </a:rPr>
              <a:t>HI 57% </a:t>
            </a:r>
            <a:br>
              <a:rPr lang="en-US" altLang="en-US" sz="2000">
                <a:solidFill>
                  <a:schemeClr val="tx1"/>
                </a:solidFill>
              </a:rPr>
            </a:br>
            <a:r>
              <a:rPr lang="en-US" altLang="en-US" sz="1600">
                <a:solidFill>
                  <a:schemeClr val="tx1"/>
                </a:solidFill>
              </a:rPr>
              <a:t>foreign imports</a:t>
            </a:r>
          </a:p>
        </p:txBody>
      </p:sp>
      <p:pic>
        <p:nvPicPr>
          <p:cNvPr id="21513" name="Content Placeholder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0438" y="3894138"/>
            <a:ext cx="1762125" cy="176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14" name="Text Placeholder 18"/>
          <p:cNvSpPr txBox="1">
            <a:spLocks/>
          </p:cNvSpPr>
          <p:nvPr/>
        </p:nvSpPr>
        <p:spPr bwMode="auto">
          <a:xfrm>
            <a:off x="4946650" y="4733925"/>
            <a:ext cx="1646238" cy="687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200">
                <a:solidFill>
                  <a:srgbClr val="5C5C5C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rgbClr val="5C5C5C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5C5C5C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rgbClr val="5C5C5C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400">
                <a:solidFill>
                  <a:srgbClr val="5C5C5C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400">
                <a:solidFill>
                  <a:srgbClr val="5C5C5C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400">
                <a:solidFill>
                  <a:srgbClr val="5C5C5C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400">
                <a:solidFill>
                  <a:srgbClr val="5C5C5C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400">
                <a:solidFill>
                  <a:srgbClr val="5C5C5C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buFont typeface="Arial" panose="020B0604020202020204" pitchFamily="34" charset="0"/>
              <a:buNone/>
            </a:pPr>
            <a:r>
              <a:rPr lang="en-US" altLang="en-US" sz="2000">
                <a:solidFill>
                  <a:schemeClr val="tx1"/>
                </a:solidFill>
              </a:rPr>
              <a:t>US 91% </a:t>
            </a:r>
            <a:br>
              <a:rPr lang="en-US" altLang="en-US" sz="2000">
                <a:solidFill>
                  <a:schemeClr val="tx1"/>
                </a:solidFill>
              </a:rPr>
            </a:br>
            <a:r>
              <a:rPr lang="en-US" altLang="en-US" sz="1600">
                <a:solidFill>
                  <a:schemeClr val="tx1"/>
                </a:solidFill>
              </a:rPr>
              <a:t>foreign imports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4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61962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>
                <a:ea typeface="+mj-ea"/>
                <a:cs typeface="+mj-cs"/>
              </a:rPr>
              <a:t>LOCAL SEAFOOD IN HAWAII</a:t>
            </a:r>
          </a:p>
        </p:txBody>
      </p:sp>
      <p:sp>
        <p:nvSpPr>
          <p:cNvPr id="23555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447675" y="890588"/>
            <a:ext cx="8232775" cy="552450"/>
          </a:xfrm>
        </p:spPr>
        <p:txBody>
          <a:bodyPr/>
          <a:lstStyle/>
          <a:p>
            <a:pPr eaLnBrk="1" hangingPunct="1"/>
            <a:r>
              <a:rPr lang="en-US" altLang="en-US" smtClean="0">
                <a:latin typeface="Gill Sans MT" panose="020B0502020104020203" pitchFamily="34" charset="0"/>
              </a:rPr>
              <a:t>2013 National Ranking of Honolulu as a Fishing Port </a:t>
            </a:r>
          </a:p>
        </p:txBody>
      </p:sp>
      <p:sp>
        <p:nvSpPr>
          <p:cNvPr id="23556" name="Content Placeholder 5"/>
          <p:cNvSpPr>
            <a:spLocks noGrp="1"/>
          </p:cNvSpPr>
          <p:nvPr>
            <p:ph sz="quarter" idx="19"/>
          </p:nvPr>
        </p:nvSpPr>
        <p:spPr>
          <a:xfrm>
            <a:off x="450850" y="1568450"/>
            <a:ext cx="4038600" cy="4038600"/>
          </a:xfrm>
        </p:spPr>
        <p:txBody>
          <a:bodyPr/>
          <a:lstStyle/>
          <a:p>
            <a:pPr marL="0" indent="0" eaLnBrk="1" hangingPunct="1">
              <a:buClr>
                <a:srgbClr val="009B8A"/>
              </a:buClr>
              <a:buSzPct val="95000"/>
              <a:buFont typeface="Arial" panose="020B0604020202020204" pitchFamily="34" charset="0"/>
              <a:buNone/>
            </a:pPr>
            <a:r>
              <a:rPr lang="en-US" altLang="en-US" smtClean="0">
                <a:latin typeface="Gill Sans MT" panose="020B0502020104020203" pitchFamily="34" charset="0"/>
              </a:rPr>
              <a:t>Hawaii’s major fishery is a </a:t>
            </a:r>
            <a:br>
              <a:rPr lang="en-US" altLang="en-US" smtClean="0">
                <a:latin typeface="Gill Sans MT" panose="020B0502020104020203" pitchFamily="34" charset="0"/>
              </a:rPr>
            </a:br>
            <a:r>
              <a:rPr lang="en-US" altLang="en-US" smtClean="0">
                <a:latin typeface="Gill Sans MT" panose="020B0502020104020203" pitchFamily="34" charset="0"/>
              </a:rPr>
              <a:t>low volume, high value fishery.</a:t>
            </a:r>
          </a:p>
          <a:p>
            <a:pPr marL="0" indent="0" eaLnBrk="1" hangingPunct="1">
              <a:buClr>
                <a:srgbClr val="009B8A"/>
              </a:buClr>
              <a:buSzPct val="95000"/>
              <a:buFont typeface="Arial" panose="020B0604020202020204" pitchFamily="34" charset="0"/>
              <a:buNone/>
            </a:pPr>
            <a:r>
              <a:rPr lang="en-US" altLang="en-US" i="1" smtClean="0">
                <a:solidFill>
                  <a:srgbClr val="00A5D9"/>
                </a:solidFill>
                <a:latin typeface="Gill Sans MT" panose="020B0502020104020203" pitchFamily="34" charset="0"/>
              </a:rPr>
              <a:t>“We do more with less.”</a:t>
            </a:r>
          </a:p>
        </p:txBody>
      </p:sp>
      <p:pic>
        <p:nvPicPr>
          <p:cNvPr id="23557" name="Content Placeholder 4"/>
          <p:cNvPicPr>
            <a:picLocks noGrp="1" noChangeAspect="1"/>
          </p:cNvPicPr>
          <p:nvPr>
            <p:ph sz="quarter" idx="2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03" t="230" r="197" b="-230"/>
          <a:stretch>
            <a:fillRect/>
          </a:stretch>
        </p:blipFill>
        <p:spPr>
          <a:xfrm>
            <a:off x="4645025" y="1568450"/>
            <a:ext cx="4038600" cy="4038600"/>
          </a:xfrm>
        </p:spPr>
      </p:pic>
      <p:sp>
        <p:nvSpPr>
          <p:cNvPr id="14" name="Text Placeholder 13"/>
          <p:cNvSpPr>
            <a:spLocks noGrp="1"/>
          </p:cNvSpPr>
          <p:nvPr>
            <p:ph type="body" sz="quarter" idx="21"/>
          </p:nvPr>
        </p:nvSpPr>
        <p:spPr>
          <a:xfrm>
            <a:off x="450850" y="5711825"/>
            <a:ext cx="8237538" cy="454025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>
                <a:ea typeface="+mn-ea"/>
                <a:cs typeface="+mn-cs"/>
              </a:rPr>
              <a:t>Source: </a:t>
            </a:r>
            <a:r>
              <a:rPr lang="en-US" dirty="0" smtClean="0">
                <a:ea typeface="+mn-ea"/>
                <a:cs typeface="+mn-cs"/>
              </a:rPr>
              <a:t>NOAA, 2014. Fisheries </a:t>
            </a:r>
            <a:r>
              <a:rPr lang="en-US" dirty="0">
                <a:ea typeface="+mn-ea"/>
                <a:cs typeface="+mn-cs"/>
              </a:rPr>
              <a:t>of the United States </a:t>
            </a:r>
            <a:r>
              <a:rPr lang="en-US" dirty="0" smtClean="0">
                <a:ea typeface="+mn-ea"/>
                <a:cs typeface="+mn-cs"/>
              </a:rPr>
              <a:t>2013. 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>
                <a:ea typeface="+mn-ea"/>
                <a:cs typeface="+mn-cs"/>
              </a:rPr>
              <a:t>Photo: John Kaneko</a:t>
            </a:r>
            <a:endParaRPr lang="en-US" dirty="0">
              <a:ea typeface="+mn-ea"/>
              <a:cs typeface="+mn-cs"/>
            </a:endParaRPr>
          </a:p>
        </p:txBody>
      </p:sp>
      <p:graphicFrame>
        <p:nvGraphicFramePr>
          <p:cNvPr id="9" name="Content Placeholder 12"/>
          <p:cNvGraphicFramePr>
            <a:graphicFrameLocks/>
          </p:cNvGraphicFramePr>
          <p:nvPr/>
        </p:nvGraphicFramePr>
        <p:xfrm>
          <a:off x="508000" y="3214688"/>
          <a:ext cx="3856038" cy="7429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23020"/>
                <a:gridCol w="1533018"/>
              </a:tblGrid>
              <a:tr h="371475">
                <a:tc>
                  <a:txBody>
                    <a:bodyPr/>
                    <a:lstStyle/>
                    <a:p>
                      <a:r>
                        <a:rPr lang="en-US" sz="1800" b="0" i="0" baseline="0" dirty="0" smtClean="0">
                          <a:solidFill>
                            <a:schemeClr val="bg1">
                              <a:lumMod val="75000"/>
                              <a:lumOff val="25000"/>
                            </a:schemeClr>
                          </a:solidFill>
                          <a:latin typeface="Gill Sans MT"/>
                        </a:rPr>
                        <a:t>Volume of Landings</a:t>
                      </a:r>
                    </a:p>
                  </a:txBody>
                  <a:tcPr marL="91430" marR="91430" marT="45798" marB="45798">
                    <a:lnL w="12700" cmpd="sng">
                      <a:noFill/>
                    </a:lnL>
                    <a:lnR w="12700" cmpd="sng">
                      <a:noFill/>
                    </a:lnR>
                    <a:lnT w="381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i="0" baseline="0" dirty="0">
                          <a:solidFill>
                            <a:schemeClr val="bg1">
                              <a:lumMod val="75000"/>
                              <a:lumOff val="25000"/>
                            </a:schemeClr>
                          </a:solidFill>
                          <a:latin typeface="Gill Sans MT"/>
                        </a:rPr>
                        <a:t>29 million lbs</a:t>
                      </a:r>
                    </a:p>
                  </a:txBody>
                  <a:tcPr marL="91430" marR="91430" marT="45798" marB="45798">
                    <a:lnL w="12700" cmpd="sng">
                      <a:noFill/>
                    </a:lnL>
                    <a:lnR w="12700" cmpd="sng">
                      <a:noFill/>
                    </a:lnR>
                    <a:lnT w="381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alpha val="20000"/>
                      </a:schemeClr>
                    </a:solidFill>
                  </a:tcPr>
                </a:tc>
              </a:tr>
              <a:tr h="371475">
                <a:tc>
                  <a:txBody>
                    <a:bodyPr/>
                    <a:lstStyle/>
                    <a:p>
                      <a:r>
                        <a:rPr lang="en-US" sz="1800" b="0" i="0" baseline="0" dirty="0" smtClean="0">
                          <a:solidFill>
                            <a:srgbClr val="404040"/>
                          </a:solidFill>
                          <a:latin typeface="Gill Sans MT"/>
                        </a:rPr>
                        <a:t>Port Rank by Volume</a:t>
                      </a:r>
                      <a:endParaRPr lang="en-US" sz="1800" b="0" i="0" baseline="0" dirty="0">
                        <a:solidFill>
                          <a:srgbClr val="404040"/>
                        </a:solidFill>
                        <a:latin typeface="Gill Sans MT"/>
                      </a:endParaRPr>
                    </a:p>
                  </a:txBody>
                  <a:tcPr marL="91430" marR="91430" marT="45798" marB="45798">
                    <a:lnL w="12700" cmpd="sng">
                      <a:noFill/>
                    </a:lnL>
                    <a:lnR w="12700" cmpd="sng">
                      <a:noFill/>
                    </a:lnR>
                    <a:lnT w="381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A5D9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i="0" baseline="0" dirty="0">
                          <a:solidFill>
                            <a:srgbClr val="404040"/>
                          </a:solidFill>
                          <a:latin typeface="Gill Sans MT"/>
                        </a:rPr>
                        <a:t>32</a:t>
                      </a:r>
                      <a:r>
                        <a:rPr lang="en-US" sz="1800" b="0" i="0" baseline="30000" dirty="0">
                          <a:solidFill>
                            <a:srgbClr val="404040"/>
                          </a:solidFill>
                          <a:latin typeface="Gill Sans MT"/>
                        </a:rPr>
                        <a:t>nd</a:t>
                      </a:r>
                      <a:r>
                        <a:rPr lang="en-US" sz="1800" b="0" i="0" baseline="0" dirty="0">
                          <a:solidFill>
                            <a:srgbClr val="404040"/>
                          </a:solidFill>
                          <a:latin typeface="Gill Sans MT"/>
                        </a:rPr>
                        <a:t> in US</a:t>
                      </a:r>
                    </a:p>
                  </a:txBody>
                  <a:tcPr marL="91430" marR="91430" marT="45798" marB="45798">
                    <a:lnL w="12700" cmpd="sng">
                      <a:noFill/>
                    </a:lnL>
                    <a:lnR w="12700" cmpd="sng">
                      <a:noFill/>
                    </a:lnR>
                    <a:lnT w="381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A5D9">
                        <a:alpha val="20000"/>
                      </a:srgb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2" name="Content Placeholder 12"/>
          <p:cNvGraphicFramePr>
            <a:graphicFrameLocks/>
          </p:cNvGraphicFramePr>
          <p:nvPr/>
        </p:nvGraphicFramePr>
        <p:xfrm>
          <a:off x="508000" y="4219575"/>
          <a:ext cx="3856038" cy="74136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23020"/>
                <a:gridCol w="1533018"/>
              </a:tblGrid>
              <a:tr h="370682">
                <a:tc>
                  <a:txBody>
                    <a:bodyPr/>
                    <a:lstStyle/>
                    <a:p>
                      <a:r>
                        <a:rPr lang="en-US" sz="1800" b="0" i="0" baseline="0" dirty="0">
                          <a:solidFill>
                            <a:schemeClr val="bg1">
                              <a:lumMod val="75000"/>
                              <a:lumOff val="25000"/>
                            </a:schemeClr>
                          </a:solidFill>
                          <a:latin typeface="Gill Sans MT"/>
                        </a:rPr>
                        <a:t>Value of Landings</a:t>
                      </a:r>
                    </a:p>
                  </a:txBody>
                  <a:tcPr marL="91430" marR="91430" marT="45700" marB="45700">
                    <a:lnL w="12700" cmpd="sng">
                      <a:noFill/>
                    </a:lnL>
                    <a:lnR w="12700" cmpd="sng">
                      <a:noFill/>
                    </a:lnR>
                    <a:lnT w="381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i="0" baseline="0" dirty="0">
                          <a:solidFill>
                            <a:schemeClr val="bg1">
                              <a:lumMod val="75000"/>
                              <a:lumOff val="25000"/>
                            </a:schemeClr>
                          </a:solidFill>
                          <a:latin typeface="Gill Sans MT"/>
                        </a:rPr>
                        <a:t>$100 million</a:t>
                      </a:r>
                    </a:p>
                  </a:txBody>
                  <a:tcPr marL="91430" marR="91430" marT="45700" marB="45700">
                    <a:lnL w="12700" cmpd="sng">
                      <a:noFill/>
                    </a:lnL>
                    <a:lnR w="12700" cmpd="sng">
                      <a:noFill/>
                    </a:lnR>
                    <a:lnT w="381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alpha val="20000"/>
                      </a:schemeClr>
                    </a:solidFill>
                  </a:tcPr>
                </a:tc>
              </a:tr>
              <a:tr h="370682">
                <a:tc>
                  <a:txBody>
                    <a:bodyPr/>
                    <a:lstStyle/>
                    <a:p>
                      <a:r>
                        <a:rPr lang="en-US" sz="1800" b="0" i="0" baseline="0" dirty="0">
                          <a:solidFill>
                            <a:srgbClr val="404040"/>
                          </a:solidFill>
                          <a:latin typeface="Gill Sans MT"/>
                        </a:rPr>
                        <a:t>Port Rank by Value</a:t>
                      </a:r>
                    </a:p>
                  </a:txBody>
                  <a:tcPr marL="91430" marR="91430" marT="45700" marB="45700">
                    <a:lnL w="12700" cmpd="sng">
                      <a:noFill/>
                    </a:lnL>
                    <a:lnR w="12700" cmpd="sng">
                      <a:noFill/>
                    </a:lnR>
                    <a:lnT w="381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A5D9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i="0" baseline="0" dirty="0">
                          <a:solidFill>
                            <a:srgbClr val="404040"/>
                          </a:solidFill>
                          <a:latin typeface="Gill Sans MT"/>
                        </a:rPr>
                        <a:t>6</a:t>
                      </a:r>
                      <a:r>
                        <a:rPr lang="en-US" sz="1800" b="0" i="0" baseline="30000" dirty="0">
                          <a:solidFill>
                            <a:srgbClr val="404040"/>
                          </a:solidFill>
                          <a:latin typeface="Gill Sans MT"/>
                        </a:rPr>
                        <a:t>th</a:t>
                      </a:r>
                      <a:r>
                        <a:rPr lang="en-US" sz="1800" b="0" i="0" baseline="0" dirty="0">
                          <a:solidFill>
                            <a:srgbClr val="404040"/>
                          </a:solidFill>
                          <a:latin typeface="Gill Sans MT"/>
                        </a:rPr>
                        <a:t> in US</a:t>
                      </a:r>
                    </a:p>
                  </a:txBody>
                  <a:tcPr marL="91430" marR="91430" marT="45700" marB="45700">
                    <a:lnL w="12700" cmpd="sng">
                      <a:noFill/>
                    </a:lnL>
                    <a:lnR w="12700" cmpd="sng">
                      <a:noFill/>
                    </a:lnR>
                    <a:lnT w="381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A5D9">
                        <a:alpha val="20000"/>
                      </a:srgb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>
                <a:ea typeface="+mj-ea"/>
                <a:cs typeface="+mj-cs"/>
              </a:rPr>
              <a:t>LOCAL SEAFOOD IN HAWAII</a:t>
            </a:r>
          </a:p>
        </p:txBody>
      </p:sp>
      <p:sp>
        <p:nvSpPr>
          <p:cNvPr id="25603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447675" y="890588"/>
            <a:ext cx="8232775" cy="552450"/>
          </a:xfrm>
        </p:spPr>
        <p:txBody>
          <a:bodyPr/>
          <a:lstStyle/>
          <a:p>
            <a:pPr eaLnBrk="1" hangingPunct="1"/>
            <a:r>
              <a:rPr lang="en-US" altLang="en-US" i="1" smtClean="0">
                <a:latin typeface="Gill Sans MT" panose="020B0502020104020203" pitchFamily="34" charset="0"/>
              </a:rPr>
              <a:t>What type of local wild fish do we catch and eat?</a:t>
            </a:r>
            <a:endParaRPr lang="en-US" altLang="en-US" sz="1400" i="1" smtClean="0">
              <a:latin typeface="Gill Sans MT" panose="020B0502020104020203" pitchFamily="34" charset="0"/>
            </a:endParaRPr>
          </a:p>
        </p:txBody>
      </p:sp>
      <p:sp>
        <p:nvSpPr>
          <p:cNvPr id="25604" name="Content Placeholder 2"/>
          <p:cNvSpPr>
            <a:spLocks noGrp="1"/>
          </p:cNvSpPr>
          <p:nvPr>
            <p:ph sz="quarter" idx="15"/>
          </p:nvPr>
        </p:nvSpPr>
        <p:spPr>
          <a:xfrm>
            <a:off x="447675" y="1590675"/>
            <a:ext cx="8232775" cy="3824288"/>
          </a:xfrm>
        </p:spPr>
        <p:txBody>
          <a:bodyPr/>
          <a:lstStyle/>
          <a:p>
            <a:pPr eaLnBrk="1" hangingPunct="1"/>
            <a:endParaRPr lang="en-US" altLang="en-US" smtClean="0">
              <a:latin typeface="Gill Sans MT" panose="020B0502020104020203" pitchFamily="34" charset="0"/>
            </a:endParaRPr>
          </a:p>
        </p:txBody>
      </p:sp>
      <p:sp>
        <p:nvSpPr>
          <p:cNvPr id="25605" name="Text Placeholder 6"/>
          <p:cNvSpPr>
            <a:spLocks noGrp="1"/>
          </p:cNvSpPr>
          <p:nvPr>
            <p:ph type="body" sz="quarter" idx="16"/>
          </p:nvPr>
        </p:nvSpPr>
        <p:spPr>
          <a:xfrm>
            <a:off x="447675" y="5715000"/>
            <a:ext cx="8232775" cy="441325"/>
          </a:xfrm>
        </p:spPr>
        <p:txBody>
          <a:bodyPr/>
          <a:lstStyle/>
          <a:p>
            <a:pPr eaLnBrk="1" hangingPunct="1"/>
            <a:r>
              <a:rPr lang="en-US" altLang="en-US" dirty="0" smtClean="0">
                <a:solidFill>
                  <a:srgbClr val="7F7F7F"/>
                </a:solidFill>
                <a:latin typeface="Gill Sans MT" panose="020B0502020104020203" pitchFamily="34" charset="0"/>
              </a:rPr>
              <a:t>Source: NOAA. </a:t>
            </a:r>
            <a:r>
              <a:rPr lang="en-US" altLang="en-US" u="sng" dirty="0" smtClean="0">
                <a:solidFill>
                  <a:srgbClr val="7F7F7F"/>
                </a:solidFill>
                <a:latin typeface="Gill Sans MT" panose="020B0502020104020203" pitchFamily="34" charset="0"/>
                <a:hlinkClick r:id="rId3"/>
              </a:rPr>
              <a:t>http://www.pifsc.noaa.gov/wpacfin/hi/Data/Landings_Charts/hr3a.htm</a:t>
            </a:r>
            <a:r>
              <a:rPr lang="en-US" altLang="en-US" u="sng" dirty="0" smtClean="0">
                <a:solidFill>
                  <a:srgbClr val="7F7F7F"/>
                </a:solidFill>
                <a:latin typeface="Gill Sans MT" panose="020B0502020104020203" pitchFamily="34" charset="0"/>
              </a:rPr>
              <a:t>. </a:t>
            </a:r>
            <a:endParaRPr lang="en-US" altLang="en-US" dirty="0" smtClean="0">
              <a:solidFill>
                <a:srgbClr val="7F7F7F"/>
              </a:solidFill>
              <a:latin typeface="Gill Sans MT" panose="020B0502020104020203" pitchFamily="34" charset="0"/>
            </a:endParaRPr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381000" y="5486400"/>
            <a:ext cx="8229600" cy="129540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274320" indent="-274320" eaLnBrk="1" fontAlgn="auto" hangingPunct="1"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Char char=""/>
              <a:defRPr/>
            </a:pPr>
            <a:endParaRPr lang="en-US" sz="2800" dirty="0">
              <a:latin typeface="Gill Sans MT"/>
              <a:ea typeface="+mn-ea"/>
            </a:endParaRPr>
          </a:p>
        </p:txBody>
      </p:sp>
      <p:graphicFrame>
        <p:nvGraphicFramePr>
          <p:cNvPr id="9" name="Content Placeholder 1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13539485"/>
              </p:ext>
            </p:extLst>
          </p:nvPr>
        </p:nvGraphicFramePr>
        <p:xfrm>
          <a:off x="457200" y="1600200"/>
          <a:ext cx="8224838" cy="351472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40101"/>
                <a:gridCol w="4806039"/>
                <a:gridCol w="1622839"/>
                <a:gridCol w="1155859"/>
              </a:tblGrid>
              <a:tr h="579068">
                <a:tc>
                  <a:txBody>
                    <a:bodyPr/>
                    <a:lstStyle/>
                    <a:p>
                      <a:r>
                        <a:rPr lang="en-US" sz="1600" b="0" i="0" baseline="0" dirty="0">
                          <a:solidFill>
                            <a:schemeClr val="bg1">
                              <a:lumMod val="50000"/>
                              <a:lumOff val="50000"/>
                            </a:schemeClr>
                          </a:solidFill>
                          <a:latin typeface="Gill Sans MT"/>
                        </a:rPr>
                        <a:t>Rank</a:t>
                      </a:r>
                    </a:p>
                  </a:txBody>
                  <a:tcPr marL="91446" marR="91446" marT="45694" marB="45694">
                    <a:lnL w="12700" cmpd="sng">
                      <a:noFill/>
                    </a:lnL>
                    <a:lnR w="12700" cmpd="sng">
                      <a:noFill/>
                    </a:lnR>
                    <a:lnT w="381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0" i="0" baseline="0" dirty="0">
                          <a:solidFill>
                            <a:schemeClr val="bg1">
                              <a:lumMod val="50000"/>
                              <a:lumOff val="50000"/>
                            </a:schemeClr>
                          </a:solidFill>
                          <a:latin typeface="Gill Sans MT"/>
                        </a:rPr>
                        <a:t>Commercially-Caught Hawaii Wild Fish Species 2012</a:t>
                      </a:r>
                    </a:p>
                  </a:txBody>
                  <a:tcPr marL="91446" marR="91446" marT="45694" marB="45694">
                    <a:lnL w="12700" cmpd="sng">
                      <a:noFill/>
                    </a:lnL>
                    <a:lnR w="12700" cmpd="sng">
                      <a:noFill/>
                    </a:lnR>
                    <a:lnT w="381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b="0" i="0" baseline="0" dirty="0">
                          <a:solidFill>
                            <a:schemeClr val="bg1">
                              <a:lumMod val="50000"/>
                              <a:lumOff val="50000"/>
                            </a:schemeClr>
                          </a:solidFill>
                          <a:latin typeface="Gill Sans MT"/>
                        </a:rPr>
                        <a:t>Landed Volume (million lbs)</a:t>
                      </a:r>
                    </a:p>
                  </a:txBody>
                  <a:tcPr marL="91446" marR="91446" marT="45694" marB="45694">
                    <a:lnL w="12700" cmpd="sng">
                      <a:noFill/>
                    </a:lnL>
                    <a:lnR w="12700" cmpd="sng">
                      <a:noFill/>
                    </a:lnR>
                    <a:lnT w="381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b="0" i="0" baseline="0" dirty="0">
                          <a:solidFill>
                            <a:schemeClr val="bg1">
                              <a:lumMod val="50000"/>
                              <a:lumOff val="50000"/>
                            </a:schemeClr>
                          </a:solidFill>
                          <a:latin typeface="Gill Sans MT"/>
                        </a:rPr>
                        <a:t>Percentage</a:t>
                      </a:r>
                    </a:p>
                  </a:txBody>
                  <a:tcPr marL="91446" marR="91446" marT="45694" marB="45694">
                    <a:lnL w="12700" cmpd="sng">
                      <a:noFill/>
                    </a:lnL>
                    <a:lnR w="12700" cmpd="sng">
                      <a:noFill/>
                    </a:lnR>
                    <a:lnT w="381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alpha val="20000"/>
                      </a:schemeClr>
                    </a:solidFill>
                  </a:tcPr>
                </a:tc>
              </a:tr>
              <a:tr h="640027">
                <a:tc>
                  <a:txBody>
                    <a:bodyPr/>
                    <a:lstStyle/>
                    <a:p>
                      <a:r>
                        <a:rPr lang="en-US" sz="1800" b="0" i="0" baseline="0" dirty="0" smtClean="0">
                          <a:solidFill>
                            <a:schemeClr val="bg1">
                              <a:lumMod val="75000"/>
                              <a:lumOff val="25000"/>
                            </a:schemeClr>
                          </a:solidFill>
                          <a:latin typeface="Gill Sans MT"/>
                        </a:rPr>
                        <a:t>1</a:t>
                      </a:r>
                    </a:p>
                  </a:txBody>
                  <a:tcPr marL="91446" marR="91446" marT="45694" marB="45694">
                    <a:lnL w="12700" cmpd="sng">
                      <a:noFill/>
                    </a:lnL>
                    <a:lnR w="12700" cmpd="sng">
                      <a:noFill/>
                    </a:lnR>
                    <a:lnT w="381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A5D9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0" i="0" baseline="0" dirty="0" smtClean="0">
                          <a:solidFill>
                            <a:schemeClr val="bg1">
                              <a:lumMod val="75000"/>
                              <a:lumOff val="25000"/>
                            </a:schemeClr>
                          </a:solidFill>
                          <a:latin typeface="Gill Sans MT"/>
                        </a:rPr>
                        <a:t>Hawaii Pelagic Fish Species. </a:t>
                      </a:r>
                      <a:br>
                        <a:rPr lang="en-US" sz="1800" b="0" i="0" baseline="0" dirty="0" smtClean="0">
                          <a:solidFill>
                            <a:schemeClr val="bg1">
                              <a:lumMod val="75000"/>
                              <a:lumOff val="25000"/>
                            </a:schemeClr>
                          </a:solidFill>
                          <a:latin typeface="Gill Sans MT"/>
                        </a:rPr>
                      </a:br>
                      <a:r>
                        <a:rPr lang="en-US" sz="1800" b="0" i="0" baseline="0" dirty="0" smtClean="0">
                          <a:solidFill>
                            <a:schemeClr val="bg1">
                              <a:lumMod val="75000"/>
                              <a:lumOff val="25000"/>
                            </a:schemeClr>
                          </a:solidFill>
                          <a:latin typeface="Gill Sans MT"/>
                        </a:rPr>
                        <a:t>(tunas, billfish and associated species)</a:t>
                      </a:r>
                    </a:p>
                  </a:txBody>
                  <a:tcPr marL="91446" marR="91446" marT="45694" marB="45694">
                    <a:lnL w="12700" cmpd="sng">
                      <a:noFill/>
                    </a:lnL>
                    <a:lnR w="12700" cmpd="sng">
                      <a:noFill/>
                    </a:lnR>
                    <a:lnT w="381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A5D9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i="0" baseline="0" dirty="0" smtClean="0">
                          <a:solidFill>
                            <a:schemeClr val="bg1">
                              <a:lumMod val="75000"/>
                              <a:lumOff val="25000"/>
                            </a:schemeClr>
                          </a:solidFill>
                          <a:latin typeface="Gill Sans MT"/>
                        </a:rPr>
                        <a:t>32.10</a:t>
                      </a:r>
                      <a:endParaRPr lang="en-US" sz="1800" b="0" i="0" baseline="0" dirty="0">
                        <a:solidFill>
                          <a:schemeClr val="bg1">
                            <a:lumMod val="75000"/>
                            <a:lumOff val="25000"/>
                          </a:schemeClr>
                        </a:solidFill>
                        <a:latin typeface="Gill Sans MT"/>
                      </a:endParaRPr>
                    </a:p>
                  </a:txBody>
                  <a:tcPr marL="91446" marR="91446" marT="45694" marB="45694">
                    <a:lnL w="12700" cmpd="sng">
                      <a:noFill/>
                    </a:lnL>
                    <a:lnR w="12700" cmpd="sng">
                      <a:noFill/>
                    </a:lnR>
                    <a:lnT w="381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A5D9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i="0" baseline="0" dirty="0">
                          <a:solidFill>
                            <a:schemeClr val="bg1">
                              <a:lumMod val="75000"/>
                              <a:lumOff val="25000"/>
                            </a:schemeClr>
                          </a:solidFill>
                          <a:latin typeface="Gill Sans MT"/>
                        </a:rPr>
                        <a:t>97%</a:t>
                      </a:r>
                    </a:p>
                  </a:txBody>
                  <a:tcPr marL="91446" marR="91446" marT="45694" marB="45694">
                    <a:lnL w="12700" cmpd="sng">
                      <a:noFill/>
                    </a:lnL>
                    <a:lnR w="12700" cmpd="sng">
                      <a:noFill/>
                    </a:lnR>
                    <a:lnT w="381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A5D9">
                        <a:alpha val="20000"/>
                      </a:srgbClr>
                    </a:solidFill>
                  </a:tcPr>
                </a:tc>
              </a:tr>
              <a:tr h="640027">
                <a:tc>
                  <a:txBody>
                    <a:bodyPr/>
                    <a:lstStyle/>
                    <a:p>
                      <a:r>
                        <a:rPr lang="en-US" sz="1800" b="0" i="0" baseline="0" dirty="0">
                          <a:solidFill>
                            <a:schemeClr val="bg1">
                              <a:lumMod val="75000"/>
                              <a:lumOff val="25000"/>
                            </a:schemeClr>
                          </a:solidFill>
                          <a:latin typeface="Gill Sans MT"/>
                        </a:rPr>
                        <a:t>2</a:t>
                      </a:r>
                    </a:p>
                  </a:txBody>
                  <a:tcPr marL="91446" marR="91446" marT="45694" marB="45694">
                    <a:lnL w="12700" cmpd="sng">
                      <a:noFill/>
                    </a:lnL>
                    <a:lnR w="12700" cmpd="sng">
                      <a:noFill/>
                    </a:lnR>
                    <a:lnT w="381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0" i="0" baseline="0" dirty="0" smtClean="0">
                          <a:solidFill>
                            <a:schemeClr val="bg1">
                              <a:lumMod val="75000"/>
                              <a:lumOff val="25000"/>
                            </a:schemeClr>
                          </a:solidFill>
                          <a:latin typeface="Gill Sans MT"/>
                        </a:rPr>
                        <a:t>Hawaii Small Coastal Pelagic Species</a:t>
                      </a:r>
                      <a:br>
                        <a:rPr lang="en-US" sz="1800" b="0" i="0" baseline="0" dirty="0" smtClean="0">
                          <a:solidFill>
                            <a:schemeClr val="bg1">
                              <a:lumMod val="75000"/>
                              <a:lumOff val="25000"/>
                            </a:schemeClr>
                          </a:solidFill>
                          <a:latin typeface="Gill Sans MT"/>
                        </a:rPr>
                      </a:br>
                      <a:r>
                        <a:rPr lang="en-US" sz="1800" b="0" i="0" baseline="0" dirty="0" smtClean="0">
                          <a:solidFill>
                            <a:schemeClr val="bg1">
                              <a:lumMod val="75000"/>
                              <a:lumOff val="25000"/>
                            </a:schemeClr>
                          </a:solidFill>
                          <a:latin typeface="Gill Sans MT"/>
                        </a:rPr>
                        <a:t>(bigeye scad - </a:t>
                      </a:r>
                      <a:r>
                        <a:rPr lang="en-US" sz="1800" b="0" i="1" baseline="0" dirty="0" smtClean="0">
                          <a:solidFill>
                            <a:schemeClr val="bg1">
                              <a:lumMod val="75000"/>
                              <a:lumOff val="25000"/>
                            </a:schemeClr>
                          </a:solidFill>
                          <a:latin typeface="Gill Sans MT"/>
                        </a:rPr>
                        <a:t>akule</a:t>
                      </a:r>
                      <a:r>
                        <a:rPr lang="en-US" sz="1800" b="0" i="0" baseline="0" dirty="0" smtClean="0">
                          <a:solidFill>
                            <a:schemeClr val="bg1">
                              <a:lumMod val="75000"/>
                              <a:lumOff val="25000"/>
                            </a:schemeClr>
                          </a:solidFill>
                          <a:latin typeface="Gill Sans MT"/>
                        </a:rPr>
                        <a:t>, and mackerel scad - </a:t>
                      </a:r>
                      <a:r>
                        <a:rPr lang="en-US" sz="1800" b="0" i="1" baseline="0" dirty="0" smtClean="0">
                          <a:solidFill>
                            <a:schemeClr val="bg1">
                              <a:lumMod val="75000"/>
                              <a:lumOff val="25000"/>
                            </a:schemeClr>
                          </a:solidFill>
                          <a:latin typeface="Gill Sans MT"/>
                        </a:rPr>
                        <a:t>opelu</a:t>
                      </a:r>
                      <a:r>
                        <a:rPr lang="en-US" sz="1800" b="0" i="0" baseline="0" dirty="0" smtClean="0">
                          <a:solidFill>
                            <a:schemeClr val="bg1">
                              <a:lumMod val="75000"/>
                              <a:lumOff val="25000"/>
                            </a:schemeClr>
                          </a:solidFill>
                          <a:latin typeface="Gill Sans MT"/>
                        </a:rPr>
                        <a:t>)</a:t>
                      </a:r>
                      <a:endParaRPr lang="en-US" sz="1800" b="0" i="0" baseline="0" dirty="0">
                        <a:solidFill>
                          <a:schemeClr val="bg1">
                            <a:lumMod val="75000"/>
                            <a:lumOff val="25000"/>
                          </a:schemeClr>
                        </a:solidFill>
                        <a:latin typeface="Gill Sans MT"/>
                      </a:endParaRPr>
                    </a:p>
                  </a:txBody>
                  <a:tcPr marL="91446" marR="91446" marT="45694" marB="45694">
                    <a:lnL w="12700" cmpd="sng">
                      <a:noFill/>
                    </a:lnL>
                    <a:lnR w="12700" cmpd="sng">
                      <a:noFill/>
                    </a:lnR>
                    <a:lnT w="381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i="0" baseline="0" dirty="0" smtClean="0">
                          <a:solidFill>
                            <a:schemeClr val="bg1">
                              <a:lumMod val="75000"/>
                              <a:lumOff val="25000"/>
                            </a:schemeClr>
                          </a:solidFill>
                          <a:latin typeface="Gill Sans MT"/>
                        </a:rPr>
                        <a:t>0.39</a:t>
                      </a:r>
                      <a:endParaRPr lang="en-US" sz="1800" b="0" i="0" baseline="0" dirty="0">
                        <a:solidFill>
                          <a:schemeClr val="bg1">
                            <a:lumMod val="75000"/>
                            <a:lumOff val="25000"/>
                          </a:schemeClr>
                        </a:solidFill>
                        <a:latin typeface="Gill Sans MT"/>
                      </a:endParaRPr>
                    </a:p>
                  </a:txBody>
                  <a:tcPr marL="91446" marR="91446" marT="45694" marB="45694">
                    <a:lnL w="12700" cmpd="sng">
                      <a:noFill/>
                    </a:lnL>
                    <a:lnR w="12700" cmpd="sng">
                      <a:noFill/>
                    </a:lnR>
                    <a:lnT w="381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i="0" baseline="0" dirty="0">
                          <a:solidFill>
                            <a:schemeClr val="bg1">
                              <a:lumMod val="75000"/>
                              <a:lumOff val="25000"/>
                            </a:schemeClr>
                          </a:solidFill>
                          <a:latin typeface="Gill Sans MT"/>
                        </a:rPr>
                        <a:t>1%</a:t>
                      </a:r>
                    </a:p>
                  </a:txBody>
                  <a:tcPr marL="91446" marR="91446" marT="45694" marB="45694">
                    <a:lnL w="12700" cmpd="sng">
                      <a:noFill/>
                    </a:lnL>
                    <a:lnR w="12700" cmpd="sng">
                      <a:noFill/>
                    </a:lnR>
                    <a:lnT w="381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alpha val="20000"/>
                      </a:schemeClr>
                    </a:solidFill>
                  </a:tcPr>
                </a:tc>
              </a:tr>
              <a:tr h="370628">
                <a:tc>
                  <a:txBody>
                    <a:bodyPr/>
                    <a:lstStyle/>
                    <a:p>
                      <a:r>
                        <a:rPr lang="en-US" sz="1800" b="0" i="0" baseline="0" dirty="0">
                          <a:solidFill>
                            <a:schemeClr val="bg1">
                              <a:lumMod val="75000"/>
                              <a:lumOff val="25000"/>
                            </a:schemeClr>
                          </a:solidFill>
                          <a:latin typeface="Gill Sans MT"/>
                        </a:rPr>
                        <a:t>3</a:t>
                      </a:r>
                    </a:p>
                  </a:txBody>
                  <a:tcPr marL="91446" marR="91446" marT="45694" marB="45694">
                    <a:lnL w="12700" cmpd="sng">
                      <a:noFill/>
                    </a:lnL>
                    <a:lnR w="12700" cmpd="sng">
                      <a:noFill/>
                    </a:lnR>
                    <a:lnT w="381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0" i="0" baseline="0" dirty="0">
                          <a:solidFill>
                            <a:schemeClr val="bg1">
                              <a:lumMod val="75000"/>
                              <a:lumOff val="25000"/>
                            </a:schemeClr>
                          </a:solidFill>
                          <a:latin typeface="Gill Sans MT"/>
                        </a:rPr>
                        <a:t>Hawaii Reef Fish Species</a:t>
                      </a:r>
                    </a:p>
                  </a:txBody>
                  <a:tcPr marL="91446" marR="91446" marT="45694" marB="45694">
                    <a:lnL w="12700" cmpd="sng">
                      <a:noFill/>
                    </a:lnL>
                    <a:lnR w="12700" cmpd="sng">
                      <a:noFill/>
                    </a:lnR>
                    <a:lnT w="381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i="0" baseline="0" dirty="0" smtClean="0">
                          <a:solidFill>
                            <a:schemeClr val="bg1">
                              <a:lumMod val="75000"/>
                              <a:lumOff val="25000"/>
                            </a:schemeClr>
                          </a:solidFill>
                          <a:latin typeface="Gill Sans MT"/>
                        </a:rPr>
                        <a:t>0.35</a:t>
                      </a:r>
                      <a:endParaRPr lang="en-US" sz="1800" b="0" i="0" baseline="0" dirty="0">
                        <a:solidFill>
                          <a:schemeClr val="bg1">
                            <a:lumMod val="75000"/>
                            <a:lumOff val="25000"/>
                          </a:schemeClr>
                        </a:solidFill>
                        <a:latin typeface="Gill Sans MT"/>
                      </a:endParaRPr>
                    </a:p>
                  </a:txBody>
                  <a:tcPr marL="91446" marR="91446" marT="45694" marB="45694">
                    <a:lnL w="12700" cmpd="sng">
                      <a:noFill/>
                    </a:lnL>
                    <a:lnR w="12700" cmpd="sng">
                      <a:noFill/>
                    </a:lnR>
                    <a:lnT w="381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i="0" baseline="0" dirty="0">
                          <a:solidFill>
                            <a:schemeClr val="bg1">
                              <a:lumMod val="75000"/>
                              <a:lumOff val="25000"/>
                            </a:schemeClr>
                          </a:solidFill>
                          <a:latin typeface="Gill Sans MT"/>
                        </a:rPr>
                        <a:t>1%</a:t>
                      </a:r>
                    </a:p>
                  </a:txBody>
                  <a:tcPr marL="91446" marR="91446" marT="45694" marB="45694">
                    <a:lnL w="12700" cmpd="sng">
                      <a:noFill/>
                    </a:lnL>
                    <a:lnR w="12700" cmpd="sng">
                      <a:noFill/>
                    </a:lnR>
                    <a:lnT w="381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alpha val="20000"/>
                      </a:schemeClr>
                    </a:solidFill>
                  </a:tcPr>
                </a:tc>
              </a:tr>
              <a:tr h="914347">
                <a:tc>
                  <a:txBody>
                    <a:bodyPr/>
                    <a:lstStyle/>
                    <a:p>
                      <a:r>
                        <a:rPr lang="en-US" sz="1800" b="0" i="0" baseline="0" dirty="0">
                          <a:solidFill>
                            <a:schemeClr val="bg1">
                              <a:lumMod val="75000"/>
                              <a:lumOff val="25000"/>
                            </a:schemeClr>
                          </a:solidFill>
                          <a:latin typeface="Gill Sans MT"/>
                        </a:rPr>
                        <a:t>4</a:t>
                      </a:r>
                    </a:p>
                  </a:txBody>
                  <a:tcPr marL="91446" marR="91446" marT="45694" marB="45694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0" i="0" baseline="0" dirty="0" smtClean="0">
                          <a:solidFill>
                            <a:schemeClr val="bg1">
                              <a:lumMod val="75000"/>
                              <a:lumOff val="25000"/>
                            </a:schemeClr>
                          </a:solidFill>
                          <a:latin typeface="Gill Sans MT"/>
                        </a:rPr>
                        <a:t>Hawaii Bottomfish Species</a:t>
                      </a:r>
                      <a:br>
                        <a:rPr lang="en-US" sz="1800" b="0" i="0" baseline="0" dirty="0" smtClean="0">
                          <a:solidFill>
                            <a:schemeClr val="bg1">
                              <a:lumMod val="75000"/>
                              <a:lumOff val="25000"/>
                            </a:schemeClr>
                          </a:solidFill>
                          <a:latin typeface="Gill Sans MT"/>
                        </a:rPr>
                      </a:br>
                      <a:r>
                        <a:rPr lang="en-US" sz="1800" b="0" i="0" baseline="0" dirty="0" smtClean="0">
                          <a:solidFill>
                            <a:schemeClr val="bg1">
                              <a:lumMod val="75000"/>
                              <a:lumOff val="25000"/>
                            </a:schemeClr>
                          </a:solidFill>
                          <a:latin typeface="Gill Sans MT"/>
                        </a:rPr>
                        <a:t>(</a:t>
                      </a:r>
                      <a:r>
                        <a:rPr lang="en-US" sz="1800" b="0" i="1" baseline="0" dirty="0" smtClean="0">
                          <a:solidFill>
                            <a:schemeClr val="bg1">
                              <a:lumMod val="75000"/>
                              <a:lumOff val="25000"/>
                            </a:schemeClr>
                          </a:solidFill>
                          <a:latin typeface="Gill Sans MT"/>
                        </a:rPr>
                        <a:t>opakapaka</a:t>
                      </a:r>
                      <a:r>
                        <a:rPr lang="en-US" sz="1800" b="0" i="0" baseline="0" dirty="0" smtClean="0">
                          <a:solidFill>
                            <a:schemeClr val="bg1">
                              <a:lumMod val="75000"/>
                              <a:lumOff val="25000"/>
                            </a:schemeClr>
                          </a:solidFill>
                          <a:latin typeface="Gill Sans MT"/>
                        </a:rPr>
                        <a:t>, </a:t>
                      </a:r>
                      <a:r>
                        <a:rPr lang="en-US" sz="1800" b="0" i="1" baseline="0" dirty="0" smtClean="0">
                          <a:solidFill>
                            <a:schemeClr val="bg1">
                              <a:lumMod val="75000"/>
                              <a:lumOff val="25000"/>
                            </a:schemeClr>
                          </a:solidFill>
                          <a:latin typeface="Gill Sans MT"/>
                        </a:rPr>
                        <a:t>onaga</a:t>
                      </a:r>
                      <a:r>
                        <a:rPr lang="en-US" sz="1800" b="0" i="0" baseline="0" dirty="0" smtClean="0">
                          <a:solidFill>
                            <a:schemeClr val="bg1">
                              <a:lumMod val="75000"/>
                              <a:lumOff val="25000"/>
                            </a:schemeClr>
                          </a:solidFill>
                          <a:latin typeface="Gill Sans MT"/>
                        </a:rPr>
                        <a:t>, </a:t>
                      </a:r>
                      <a:r>
                        <a:rPr lang="en-US" sz="1800" b="0" i="1" baseline="0" dirty="0" smtClean="0">
                          <a:solidFill>
                            <a:schemeClr val="bg1">
                              <a:lumMod val="75000"/>
                              <a:lumOff val="25000"/>
                            </a:schemeClr>
                          </a:solidFill>
                          <a:latin typeface="Gill Sans MT"/>
                        </a:rPr>
                        <a:t>hapuupuu</a:t>
                      </a:r>
                      <a:r>
                        <a:rPr lang="en-US" sz="1800" b="0" i="0" baseline="0" dirty="0" smtClean="0">
                          <a:solidFill>
                            <a:schemeClr val="bg1">
                              <a:lumMod val="75000"/>
                              <a:lumOff val="25000"/>
                            </a:schemeClr>
                          </a:solidFill>
                          <a:latin typeface="Gill Sans MT"/>
                        </a:rPr>
                        <a:t>, </a:t>
                      </a:r>
                      <a:r>
                        <a:rPr lang="en-US" sz="1800" b="0" i="1" baseline="0" dirty="0" smtClean="0">
                          <a:solidFill>
                            <a:schemeClr val="bg1">
                              <a:lumMod val="75000"/>
                              <a:lumOff val="25000"/>
                            </a:schemeClr>
                          </a:solidFill>
                          <a:latin typeface="Gill Sans MT"/>
                        </a:rPr>
                        <a:t>ehu</a:t>
                      </a:r>
                      <a:r>
                        <a:rPr lang="en-US" sz="1800" b="0" i="0" baseline="0" dirty="0" smtClean="0">
                          <a:solidFill>
                            <a:schemeClr val="bg1">
                              <a:lumMod val="75000"/>
                              <a:lumOff val="25000"/>
                            </a:schemeClr>
                          </a:solidFill>
                          <a:latin typeface="Gill Sans MT"/>
                        </a:rPr>
                        <a:t>, </a:t>
                      </a:r>
                      <a:r>
                        <a:rPr lang="en-US" sz="1800" b="0" i="1" baseline="0" dirty="0" smtClean="0">
                          <a:solidFill>
                            <a:schemeClr val="bg1">
                              <a:lumMod val="75000"/>
                              <a:lumOff val="25000"/>
                            </a:schemeClr>
                          </a:solidFill>
                          <a:latin typeface="Gill Sans MT"/>
                        </a:rPr>
                        <a:t>lehi</a:t>
                      </a:r>
                      <a:r>
                        <a:rPr lang="en-US" sz="1800" b="0" i="0" baseline="0" dirty="0" smtClean="0">
                          <a:solidFill>
                            <a:schemeClr val="bg1">
                              <a:lumMod val="75000"/>
                              <a:lumOff val="25000"/>
                            </a:schemeClr>
                          </a:solidFill>
                          <a:latin typeface="Gill Sans MT"/>
                        </a:rPr>
                        <a:t>, </a:t>
                      </a:r>
                      <a:r>
                        <a:rPr lang="en-US" sz="1800" b="0" i="1" baseline="0" dirty="0" smtClean="0">
                          <a:solidFill>
                            <a:schemeClr val="bg1">
                              <a:lumMod val="75000"/>
                              <a:lumOff val="25000"/>
                            </a:schemeClr>
                          </a:solidFill>
                          <a:latin typeface="Gill Sans MT"/>
                        </a:rPr>
                        <a:t>gindai</a:t>
                      </a:r>
                      <a:r>
                        <a:rPr lang="en-US" sz="1800" b="0" i="0" baseline="0" dirty="0" smtClean="0">
                          <a:solidFill>
                            <a:schemeClr val="bg1">
                              <a:lumMod val="75000"/>
                              <a:lumOff val="25000"/>
                            </a:schemeClr>
                          </a:solidFill>
                          <a:latin typeface="Gill Sans MT"/>
                        </a:rPr>
                        <a:t>, </a:t>
                      </a:r>
                      <a:r>
                        <a:rPr lang="en-US" sz="1800" b="0" i="1" baseline="0" dirty="0" smtClean="0">
                          <a:solidFill>
                            <a:schemeClr val="bg1">
                              <a:lumMod val="75000"/>
                              <a:lumOff val="25000"/>
                            </a:schemeClr>
                          </a:solidFill>
                          <a:latin typeface="Gill Sans MT"/>
                        </a:rPr>
                        <a:t>kalekale</a:t>
                      </a:r>
                      <a:r>
                        <a:rPr lang="en-US" sz="1800" b="0" i="0" baseline="0" dirty="0" smtClean="0">
                          <a:solidFill>
                            <a:schemeClr val="bg1">
                              <a:lumMod val="75000"/>
                              <a:lumOff val="25000"/>
                            </a:schemeClr>
                          </a:solidFill>
                          <a:latin typeface="Gill Sans MT"/>
                        </a:rPr>
                        <a:t>, </a:t>
                      </a:r>
                      <a:r>
                        <a:rPr lang="en-US" sz="1800" b="0" i="1" baseline="0" dirty="0" smtClean="0">
                          <a:solidFill>
                            <a:schemeClr val="bg1">
                              <a:lumMod val="75000"/>
                              <a:lumOff val="25000"/>
                            </a:schemeClr>
                          </a:solidFill>
                          <a:latin typeface="Gill Sans MT"/>
                        </a:rPr>
                        <a:t>uku</a:t>
                      </a:r>
                      <a:r>
                        <a:rPr lang="en-US" sz="1800" b="0" i="0" baseline="0" dirty="0" smtClean="0">
                          <a:solidFill>
                            <a:schemeClr val="bg1">
                              <a:lumMod val="75000"/>
                              <a:lumOff val="25000"/>
                            </a:schemeClr>
                          </a:solidFill>
                          <a:latin typeface="Gill Sans MT"/>
                        </a:rPr>
                        <a:t>)</a:t>
                      </a:r>
                      <a:endParaRPr lang="en-US" sz="1800" b="0" i="0" baseline="0" dirty="0">
                        <a:solidFill>
                          <a:schemeClr val="bg1">
                            <a:lumMod val="75000"/>
                            <a:lumOff val="25000"/>
                          </a:schemeClr>
                        </a:solidFill>
                        <a:latin typeface="Gill Sans MT"/>
                      </a:endParaRPr>
                    </a:p>
                  </a:txBody>
                  <a:tcPr marL="91446" marR="91446" marT="45694" marB="45694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i="0" baseline="0" dirty="0" smtClean="0">
                          <a:solidFill>
                            <a:schemeClr val="bg1">
                              <a:lumMod val="75000"/>
                              <a:lumOff val="25000"/>
                            </a:schemeClr>
                          </a:solidFill>
                          <a:latin typeface="Gill Sans MT"/>
                        </a:rPr>
                        <a:t>0.30</a:t>
                      </a:r>
                      <a:endParaRPr lang="en-US" sz="1800" b="0" i="0" baseline="0" dirty="0">
                        <a:solidFill>
                          <a:schemeClr val="bg1">
                            <a:lumMod val="75000"/>
                            <a:lumOff val="25000"/>
                          </a:schemeClr>
                        </a:solidFill>
                        <a:latin typeface="Gill Sans MT"/>
                      </a:endParaRPr>
                    </a:p>
                  </a:txBody>
                  <a:tcPr marL="91446" marR="91446" marT="45694" marB="45694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i="0" baseline="0" dirty="0">
                          <a:solidFill>
                            <a:schemeClr val="bg1">
                              <a:lumMod val="75000"/>
                              <a:lumOff val="25000"/>
                            </a:schemeClr>
                          </a:solidFill>
                          <a:latin typeface="Gill Sans MT"/>
                        </a:rPr>
                        <a:t>1%</a:t>
                      </a:r>
                    </a:p>
                  </a:txBody>
                  <a:tcPr marL="91446" marR="91446" marT="45694" marB="45694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alpha val="20000"/>
                      </a:schemeClr>
                    </a:solidFill>
                  </a:tcPr>
                </a:tc>
              </a:tr>
              <a:tr h="370628">
                <a:tc>
                  <a:txBody>
                    <a:bodyPr/>
                    <a:lstStyle/>
                    <a:p>
                      <a:endParaRPr lang="en-US" sz="1800" b="0" i="0" baseline="0" dirty="0">
                        <a:solidFill>
                          <a:schemeClr val="bg1">
                            <a:lumMod val="75000"/>
                            <a:lumOff val="25000"/>
                          </a:schemeClr>
                        </a:solidFill>
                        <a:latin typeface="Gill Sans MT"/>
                      </a:endParaRPr>
                    </a:p>
                  </a:txBody>
                  <a:tcPr marL="91446" marR="91446" marT="45694" marB="45694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0" i="0" baseline="0" dirty="0">
                          <a:solidFill>
                            <a:schemeClr val="bg1">
                              <a:lumMod val="75000"/>
                              <a:lumOff val="25000"/>
                            </a:schemeClr>
                          </a:solidFill>
                          <a:latin typeface="Gill Sans MT"/>
                        </a:rPr>
                        <a:t>TOTAL</a:t>
                      </a:r>
                    </a:p>
                  </a:txBody>
                  <a:tcPr marL="91446" marR="91446" marT="45694" marB="45694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i="0" baseline="0" dirty="0" smtClean="0">
                          <a:solidFill>
                            <a:schemeClr val="bg1">
                              <a:lumMod val="75000"/>
                              <a:lumOff val="25000"/>
                            </a:schemeClr>
                          </a:solidFill>
                          <a:latin typeface="Gill Sans MT"/>
                        </a:rPr>
                        <a:t>33.14</a:t>
                      </a:r>
                      <a:endParaRPr lang="en-US" sz="1800" b="0" i="0" baseline="0" dirty="0">
                        <a:solidFill>
                          <a:schemeClr val="bg1">
                            <a:lumMod val="75000"/>
                            <a:lumOff val="25000"/>
                          </a:schemeClr>
                        </a:solidFill>
                        <a:latin typeface="Gill Sans MT"/>
                      </a:endParaRPr>
                    </a:p>
                  </a:txBody>
                  <a:tcPr marL="91446" marR="91446" marT="45694" marB="45694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i="0" baseline="0" dirty="0">
                          <a:solidFill>
                            <a:schemeClr val="bg1">
                              <a:lumMod val="75000"/>
                              <a:lumOff val="25000"/>
                            </a:schemeClr>
                          </a:solidFill>
                          <a:latin typeface="Gill Sans MT"/>
                        </a:rPr>
                        <a:t>100%</a:t>
                      </a:r>
                    </a:p>
                  </a:txBody>
                  <a:tcPr marL="91446" marR="91446" marT="45694" marB="45694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alpha val="20000"/>
                      </a:scheme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61962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>
                <a:ea typeface="+mj-ea"/>
                <a:cs typeface="+mj-cs"/>
              </a:rPr>
              <a:t>LOCAL SEAFOOD IN HAWAII</a:t>
            </a:r>
          </a:p>
        </p:txBody>
      </p:sp>
      <p:sp>
        <p:nvSpPr>
          <p:cNvPr id="2765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447675" y="890588"/>
            <a:ext cx="8232775" cy="552450"/>
          </a:xfrm>
        </p:spPr>
        <p:txBody>
          <a:bodyPr/>
          <a:lstStyle/>
          <a:p>
            <a:pPr eaLnBrk="1" hangingPunct="1"/>
            <a:r>
              <a:rPr lang="en-US" altLang="en-US" i="1" smtClean="0">
                <a:latin typeface="Gill Sans MT" panose="020B0502020104020203" pitchFamily="34" charset="0"/>
              </a:rPr>
              <a:t>What type of local wild fish do we catch and eat?</a:t>
            </a:r>
            <a:r>
              <a:rPr lang="en-US" altLang="en-US" sz="1400" i="1" smtClean="0">
                <a:latin typeface="Gill Sans MT" panose="020B0502020104020203" pitchFamily="34" charset="0"/>
              </a:rPr>
              <a:t> </a:t>
            </a:r>
          </a:p>
        </p:txBody>
      </p:sp>
      <p:sp>
        <p:nvSpPr>
          <p:cNvPr id="27652" name="Content Placeholder 2"/>
          <p:cNvSpPr>
            <a:spLocks noGrp="1"/>
          </p:cNvSpPr>
          <p:nvPr>
            <p:ph sz="quarter" idx="19"/>
          </p:nvPr>
        </p:nvSpPr>
        <p:spPr>
          <a:xfrm>
            <a:off x="450850" y="1568450"/>
            <a:ext cx="4038600" cy="4038600"/>
          </a:xfrm>
        </p:spPr>
        <p:txBody>
          <a:bodyPr/>
          <a:lstStyle/>
          <a:p>
            <a:pPr marL="0" indent="0" eaLnBrk="1" hangingPunct="1">
              <a:buFont typeface="Arial" panose="020B0604020202020204" pitchFamily="34" charset="0"/>
              <a:buNone/>
            </a:pPr>
            <a:r>
              <a:rPr lang="en-US" altLang="en-US" smtClean="0">
                <a:latin typeface="Gill Sans MT" panose="020B0502020104020203" pitchFamily="34" charset="0"/>
              </a:rPr>
              <a:t>As an island state, it makes sense that the majority of the commercial locally-caught fish </a:t>
            </a:r>
            <a:br>
              <a:rPr lang="en-US" altLang="en-US" smtClean="0">
                <a:latin typeface="Gill Sans MT" panose="020B0502020104020203" pitchFamily="34" charset="0"/>
              </a:rPr>
            </a:br>
            <a:r>
              <a:rPr lang="en-US" altLang="en-US" smtClean="0">
                <a:latin typeface="Gill Sans MT" panose="020B0502020104020203" pitchFamily="34" charset="0"/>
              </a:rPr>
              <a:t>we eat are from the open ocean (pelagic). </a:t>
            </a:r>
          </a:p>
          <a:p>
            <a:pPr marL="0" indent="0" eaLnBrk="1" hangingPunct="1">
              <a:buFont typeface="Arial" panose="020B0604020202020204" pitchFamily="34" charset="0"/>
              <a:buNone/>
            </a:pPr>
            <a:r>
              <a:rPr lang="en-US" altLang="en-US" smtClean="0">
                <a:latin typeface="Gill Sans MT" panose="020B0502020104020203" pitchFamily="34" charset="0"/>
              </a:rPr>
              <a:t>Open ocean (pelagic) fish dominate the locally-caught supply of fish in the Hawaii market.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21"/>
          </p:nvPr>
        </p:nvSpPr>
        <p:spPr>
          <a:xfrm>
            <a:off x="450850" y="5711825"/>
            <a:ext cx="8237538" cy="454025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>
                <a:ea typeface="+mn-ea"/>
                <a:cs typeface="+mn-cs"/>
              </a:rPr>
              <a:t>Source: </a:t>
            </a:r>
            <a:r>
              <a:rPr lang="en-US" dirty="0" smtClean="0">
                <a:ea typeface="+mn-ea"/>
                <a:cs typeface="+mn-cs"/>
              </a:rPr>
              <a:t>NOAA. </a:t>
            </a:r>
            <a:r>
              <a:rPr lang="en-US" u="sng" dirty="0" smtClean="0">
                <a:ea typeface="+mn-ea"/>
                <a:cs typeface="+mn-cs"/>
              </a:rPr>
              <a:t>http</a:t>
            </a:r>
            <a:r>
              <a:rPr lang="en-US" u="sng" dirty="0">
                <a:ea typeface="+mn-ea"/>
                <a:cs typeface="+mn-cs"/>
              </a:rPr>
              <a:t>://www.pifsc.noaa.gov/wpacfin/hi/Data/Landings_Charts/hr3a.htm</a:t>
            </a:r>
            <a:br>
              <a:rPr lang="en-US" u="sng" dirty="0">
                <a:ea typeface="+mn-ea"/>
                <a:cs typeface="+mn-cs"/>
              </a:rPr>
            </a:br>
            <a:r>
              <a:rPr lang="en-US" dirty="0">
                <a:solidFill>
                  <a:srgbClr val="7F7F7F"/>
                </a:solidFill>
                <a:ea typeface="+mn-ea"/>
                <a:cs typeface="+mn-cs"/>
              </a:rPr>
              <a:t>Photo: </a:t>
            </a:r>
            <a:r>
              <a:rPr lang="en-US" dirty="0" smtClean="0">
                <a:solidFill>
                  <a:srgbClr val="7F7F7F"/>
                </a:solidFill>
                <a:ea typeface="+mn-ea"/>
                <a:cs typeface="+mn-cs"/>
              </a:rPr>
              <a:t>John Kaneko</a:t>
            </a:r>
            <a:endParaRPr lang="en-US" u="sng" dirty="0">
              <a:solidFill>
                <a:srgbClr val="7F7F7F"/>
              </a:solidFill>
              <a:ea typeface="+mn-ea"/>
              <a:cs typeface="+mn-cs"/>
            </a:endParaRPr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381000" y="5486400"/>
            <a:ext cx="8229600" cy="129540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274320" indent="-274320" eaLnBrk="1" fontAlgn="auto" hangingPunct="1"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Char char=""/>
              <a:defRPr/>
            </a:pPr>
            <a:endParaRPr lang="en-US" sz="2800" dirty="0">
              <a:latin typeface="Gill Sans MT"/>
              <a:ea typeface="+mn-ea"/>
            </a:endParaRPr>
          </a:p>
        </p:txBody>
      </p:sp>
      <p:pic>
        <p:nvPicPr>
          <p:cNvPr id="27655" name="Content Placeholder 5"/>
          <p:cNvPicPr>
            <a:picLocks noGrp="1" noChangeAspect="1"/>
          </p:cNvPicPr>
          <p:nvPr>
            <p:ph sz="quarter" idx="2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18125" y="1568450"/>
            <a:ext cx="2692400" cy="40386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>
                <a:latin typeface="Gill Sans MT" panose="020B0502020104020203" pitchFamily="34" charset="0"/>
              </a:rPr>
              <a:t>Hawaii Commercial Fishery Landings </a:t>
            </a:r>
            <a:r>
              <a:rPr lang="en-US" altLang="en-US" sz="1800" smtClean="0">
                <a:latin typeface="Gill Sans MT" panose="020B0502020104020203" pitchFamily="34" charset="0"/>
              </a:rPr>
              <a:t>(by Value In 2012)</a:t>
            </a:r>
          </a:p>
        </p:txBody>
      </p:sp>
      <p:sp>
        <p:nvSpPr>
          <p:cNvPr id="29699" name="Text Placeholder 8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eaLnBrk="1" hangingPunct="1"/>
            <a:r>
              <a:rPr lang="en-US" altLang="en-US" dirty="0" smtClean="0">
                <a:solidFill>
                  <a:schemeClr val="tx1">
                    <a:lumMod val="50000"/>
                  </a:schemeClr>
                </a:solidFill>
                <a:latin typeface="Gill Sans MT" panose="020B0502020104020203" pitchFamily="34" charset="0"/>
              </a:rPr>
              <a:t>Sources: NOAA. </a:t>
            </a:r>
            <a:r>
              <a:rPr lang="en-US" altLang="en-US" u="sng" dirty="0" smtClean="0">
                <a:solidFill>
                  <a:schemeClr val="tx1">
                    <a:lumMod val="50000"/>
                  </a:schemeClr>
                </a:solidFill>
                <a:latin typeface="Gill Sans MT" panose="020B0502020104020203" pitchFamily="34" charset="0"/>
              </a:rPr>
              <a:t>http://www.pifsc.noaa.gov/wpacfin/hi/dar/Pages/hi_data_1.php</a:t>
            </a:r>
            <a:r>
              <a:rPr lang="en-US" altLang="en-US" dirty="0" smtClean="0">
                <a:solidFill>
                  <a:schemeClr val="tx1">
                    <a:lumMod val="50000"/>
                  </a:schemeClr>
                </a:solidFill>
                <a:latin typeface="Gill Sans MT" panose="020B0502020104020203" pitchFamily="34" charset="0"/>
              </a:rPr>
              <a:t>  </a:t>
            </a:r>
            <a:br>
              <a:rPr lang="en-US" altLang="en-US" dirty="0" smtClean="0">
                <a:solidFill>
                  <a:schemeClr val="tx1">
                    <a:lumMod val="50000"/>
                  </a:schemeClr>
                </a:solidFill>
                <a:latin typeface="Gill Sans MT" panose="020B0502020104020203" pitchFamily="34" charset="0"/>
              </a:rPr>
            </a:br>
            <a:r>
              <a:rPr lang="en-US" altLang="en-US" dirty="0" smtClean="0">
                <a:solidFill>
                  <a:schemeClr val="tx1">
                    <a:lumMod val="50000"/>
                  </a:schemeClr>
                </a:solidFill>
                <a:latin typeface="Gill Sans MT" panose="020B0502020104020203" pitchFamily="34" charset="0"/>
              </a:rPr>
              <a:t>For bottomfish and small coastal </a:t>
            </a:r>
            <a:r>
              <a:rPr lang="en-US" altLang="en-US" dirty="0" err="1" smtClean="0">
                <a:solidFill>
                  <a:schemeClr val="tx1">
                    <a:lumMod val="50000"/>
                  </a:schemeClr>
                </a:solidFill>
                <a:latin typeface="Gill Sans MT" panose="020B0502020104020203" pitchFamily="34" charset="0"/>
              </a:rPr>
              <a:t>pelagics</a:t>
            </a:r>
            <a:r>
              <a:rPr lang="en-US" altLang="en-US" dirty="0" smtClean="0">
                <a:solidFill>
                  <a:schemeClr val="tx1">
                    <a:lumMod val="50000"/>
                  </a:schemeClr>
                </a:solidFill>
                <a:latin typeface="Gill Sans MT" panose="020B0502020104020203" pitchFamily="34" charset="0"/>
              </a:rPr>
              <a:t> data: </a:t>
            </a:r>
            <a:r>
              <a:rPr lang="en-US" altLang="en-US" u="sng" dirty="0" smtClean="0">
                <a:solidFill>
                  <a:schemeClr val="tx1">
                    <a:lumMod val="50000"/>
                  </a:schemeClr>
                </a:solidFill>
                <a:latin typeface="Gill Sans MT" panose="020B0502020104020203" pitchFamily="34" charset="0"/>
              </a:rPr>
              <a:t>http://www.pifsc.noaa.gov/wpacfin/reportlanding.php</a:t>
            </a:r>
            <a:r>
              <a:rPr lang="en-US" altLang="en-US" dirty="0" smtClean="0">
                <a:solidFill>
                  <a:schemeClr val="tx1">
                    <a:lumMod val="50000"/>
                  </a:schemeClr>
                </a:solidFill>
                <a:latin typeface="Gill Sans MT" panose="020B0502020104020203" pitchFamily="34" charset="0"/>
              </a:rPr>
              <a:t/>
            </a:r>
            <a:br>
              <a:rPr lang="en-US" altLang="en-US" dirty="0" smtClean="0">
                <a:solidFill>
                  <a:schemeClr val="tx1">
                    <a:lumMod val="50000"/>
                  </a:schemeClr>
                </a:solidFill>
                <a:latin typeface="Gill Sans MT" panose="020B0502020104020203" pitchFamily="34" charset="0"/>
              </a:rPr>
            </a:br>
            <a:r>
              <a:rPr lang="en-US" altLang="en-US" dirty="0" smtClean="0">
                <a:solidFill>
                  <a:schemeClr val="tx1">
                    <a:lumMod val="50000"/>
                  </a:schemeClr>
                </a:solidFill>
                <a:latin typeface="Gill Sans MT" panose="020B0502020104020203" pitchFamily="34" charset="0"/>
              </a:rPr>
              <a:t>For reef fish data: </a:t>
            </a:r>
            <a:r>
              <a:rPr lang="en-US" altLang="en-US" u="sng" dirty="0" smtClean="0">
                <a:solidFill>
                  <a:schemeClr val="tx1">
                    <a:lumMod val="50000"/>
                  </a:schemeClr>
                </a:solidFill>
                <a:latin typeface="Gill Sans MT" panose="020B0502020104020203" pitchFamily="34" charset="0"/>
                <a:hlinkClick r:id="rId3"/>
              </a:rPr>
              <a:t>http://www.pifsc.noaa.gov/wpacfin/hi/dar/Pages/hi_data_3.php</a:t>
            </a:r>
            <a:endParaRPr lang="en-US" altLang="en-US" u="sng" dirty="0" smtClean="0">
              <a:solidFill>
                <a:schemeClr val="tx1">
                  <a:lumMod val="50000"/>
                </a:schemeClr>
              </a:solidFill>
              <a:latin typeface="Gill Sans MT" panose="020B0502020104020203" pitchFamily="34" charset="0"/>
            </a:endParaRPr>
          </a:p>
          <a:p>
            <a:pPr eaLnBrk="1" hangingPunct="1"/>
            <a:r>
              <a:rPr lang="en-US" altLang="en-US" dirty="0" smtClean="0">
                <a:solidFill>
                  <a:schemeClr val="tx1">
                    <a:lumMod val="50000"/>
                  </a:schemeClr>
                </a:solidFill>
                <a:latin typeface="Gill Sans MT" panose="020B0502020104020203" pitchFamily="34" charset="0"/>
              </a:rPr>
              <a:t>Values may not add up due to rounding and other small fisheries’ landings.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3493910552"/>
              </p:ext>
            </p:extLst>
          </p:nvPr>
        </p:nvGraphicFramePr>
        <p:xfrm>
          <a:off x="593725" y="906463"/>
          <a:ext cx="8091488" cy="4551045"/>
        </p:xfrm>
        <a:graphic>
          <a:graphicData uri="http://schemas.openxmlformats.org/drawingml/2006/table">
            <a:tbl>
              <a:tblPr/>
              <a:tblGrid>
                <a:gridCol w="5402263"/>
                <a:gridCol w="1414462"/>
                <a:gridCol w="1274763"/>
              </a:tblGrid>
              <a:tr h="4191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rgbClr val="5C5C5C"/>
                          </a:solidFill>
                          <a:latin typeface="Gill Sans MT" panose="020B0502020104020203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rgbClr val="5C5C5C"/>
                          </a:solidFill>
                          <a:latin typeface="Gill Sans MT" panose="020B0502020104020203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rgbClr val="5C5C5C"/>
                          </a:solidFill>
                          <a:latin typeface="Gill Sans MT" panose="020B0502020104020203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rgbClr val="5C5C5C"/>
                          </a:solidFill>
                          <a:latin typeface="Gill Sans MT" panose="020B0502020104020203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rgbClr val="5C5C5C"/>
                          </a:solidFill>
                          <a:latin typeface="Gill Sans MT" panose="020B0502020104020203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000">
                          <a:solidFill>
                            <a:srgbClr val="5C5C5C"/>
                          </a:solidFill>
                          <a:latin typeface="Gill Sans MT" panose="020B0502020104020203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000">
                          <a:solidFill>
                            <a:srgbClr val="5C5C5C"/>
                          </a:solidFill>
                          <a:latin typeface="Gill Sans MT" panose="020B0502020104020203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000">
                          <a:solidFill>
                            <a:srgbClr val="5C5C5C"/>
                          </a:solidFill>
                          <a:latin typeface="Gill Sans MT" panose="020B0502020104020203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000">
                          <a:solidFill>
                            <a:srgbClr val="5C5C5C"/>
                          </a:solidFill>
                          <a:latin typeface="Gill Sans MT" panose="020B0502020104020203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929292"/>
                          </a:solidFill>
                          <a:effectLst/>
                          <a:latin typeface="Gill Sans MT" panose="020B0502020104020203" pitchFamily="34" charset="0"/>
                          <a:ea typeface="MS PGothic" panose="020B0600070205080204" pitchFamily="34" charset="-128"/>
                        </a:rPr>
                        <a:t>Fishery</a:t>
                      </a:r>
                    </a:p>
                  </a:txBody>
                  <a:tcPr marL="68580" marR="68580" marT="0" marB="0" horzOverflow="overflow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rgbClr val="5C5C5C"/>
                          </a:solidFill>
                          <a:latin typeface="Gill Sans MT" panose="020B0502020104020203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rgbClr val="5C5C5C"/>
                          </a:solidFill>
                          <a:latin typeface="Gill Sans MT" panose="020B0502020104020203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rgbClr val="5C5C5C"/>
                          </a:solidFill>
                          <a:latin typeface="Gill Sans MT" panose="020B0502020104020203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rgbClr val="5C5C5C"/>
                          </a:solidFill>
                          <a:latin typeface="Gill Sans MT" panose="020B0502020104020203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rgbClr val="5C5C5C"/>
                          </a:solidFill>
                          <a:latin typeface="Gill Sans MT" panose="020B0502020104020203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000">
                          <a:solidFill>
                            <a:srgbClr val="5C5C5C"/>
                          </a:solidFill>
                          <a:latin typeface="Gill Sans MT" panose="020B0502020104020203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000">
                          <a:solidFill>
                            <a:srgbClr val="5C5C5C"/>
                          </a:solidFill>
                          <a:latin typeface="Gill Sans MT" panose="020B0502020104020203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000">
                          <a:solidFill>
                            <a:srgbClr val="5C5C5C"/>
                          </a:solidFill>
                          <a:latin typeface="Gill Sans MT" panose="020B0502020104020203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000">
                          <a:solidFill>
                            <a:srgbClr val="5C5C5C"/>
                          </a:solidFill>
                          <a:latin typeface="Gill Sans MT" panose="020B0502020104020203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929292"/>
                          </a:solidFill>
                          <a:effectLst/>
                          <a:latin typeface="Gill Sans MT" panose="020B0502020104020203" pitchFamily="34" charset="0"/>
                          <a:ea typeface="MS PGothic" panose="020B0600070205080204" pitchFamily="34" charset="-128"/>
                        </a:rPr>
                        <a:t>Landed Value (million $)</a:t>
                      </a:r>
                    </a:p>
                  </a:txBody>
                  <a:tcPr marL="68580" marR="68580" marT="0" marB="0" horzOverflow="overflow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rgbClr val="5C5C5C"/>
                          </a:solidFill>
                          <a:latin typeface="Gill Sans MT" panose="020B0502020104020203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rgbClr val="5C5C5C"/>
                          </a:solidFill>
                          <a:latin typeface="Gill Sans MT" panose="020B0502020104020203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rgbClr val="5C5C5C"/>
                          </a:solidFill>
                          <a:latin typeface="Gill Sans MT" panose="020B0502020104020203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rgbClr val="5C5C5C"/>
                          </a:solidFill>
                          <a:latin typeface="Gill Sans MT" panose="020B0502020104020203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rgbClr val="5C5C5C"/>
                          </a:solidFill>
                          <a:latin typeface="Gill Sans MT" panose="020B0502020104020203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000">
                          <a:solidFill>
                            <a:srgbClr val="5C5C5C"/>
                          </a:solidFill>
                          <a:latin typeface="Gill Sans MT" panose="020B0502020104020203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000">
                          <a:solidFill>
                            <a:srgbClr val="5C5C5C"/>
                          </a:solidFill>
                          <a:latin typeface="Gill Sans MT" panose="020B0502020104020203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000">
                          <a:solidFill>
                            <a:srgbClr val="5C5C5C"/>
                          </a:solidFill>
                          <a:latin typeface="Gill Sans MT" panose="020B0502020104020203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000">
                          <a:solidFill>
                            <a:srgbClr val="5C5C5C"/>
                          </a:solidFill>
                          <a:latin typeface="Gill Sans MT" panose="020B0502020104020203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929292"/>
                          </a:solidFill>
                          <a:effectLst/>
                          <a:latin typeface="Gill Sans MT" panose="020B0502020104020203" pitchFamily="34" charset="0"/>
                          <a:ea typeface="MS PGothic" panose="020B0600070205080204" pitchFamily="34" charset="-128"/>
                        </a:rPr>
                        <a:t>Percentage</a:t>
                      </a:r>
                    </a:p>
                  </a:txBody>
                  <a:tcPr marL="68580" marR="68580" marT="0" marB="0" horzOverflow="overflow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>
                        <a:alpha val="20000"/>
                      </a:srgbClr>
                    </a:solidFill>
                  </a:tcPr>
                </a:tc>
              </a:tr>
              <a:tr h="4191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rgbClr val="5C5C5C"/>
                          </a:solidFill>
                          <a:latin typeface="Gill Sans MT" panose="020B0502020104020203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rgbClr val="5C5C5C"/>
                          </a:solidFill>
                          <a:latin typeface="Gill Sans MT" panose="020B0502020104020203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rgbClr val="5C5C5C"/>
                          </a:solidFill>
                          <a:latin typeface="Gill Sans MT" panose="020B0502020104020203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rgbClr val="5C5C5C"/>
                          </a:solidFill>
                          <a:latin typeface="Gill Sans MT" panose="020B0502020104020203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rgbClr val="5C5C5C"/>
                          </a:solidFill>
                          <a:latin typeface="Gill Sans MT" panose="020B0502020104020203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000">
                          <a:solidFill>
                            <a:srgbClr val="5C5C5C"/>
                          </a:solidFill>
                          <a:latin typeface="Gill Sans MT" panose="020B0502020104020203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000">
                          <a:solidFill>
                            <a:srgbClr val="5C5C5C"/>
                          </a:solidFill>
                          <a:latin typeface="Gill Sans MT" panose="020B0502020104020203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000">
                          <a:solidFill>
                            <a:srgbClr val="5C5C5C"/>
                          </a:solidFill>
                          <a:latin typeface="Gill Sans MT" panose="020B0502020104020203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000">
                          <a:solidFill>
                            <a:srgbClr val="5C5C5C"/>
                          </a:solidFill>
                          <a:latin typeface="Gill Sans MT" panose="020B0502020104020203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C5C5C"/>
                          </a:solidFill>
                          <a:effectLst/>
                          <a:latin typeface="Gill Sans MT" panose="020B0502020104020203" pitchFamily="34" charset="0"/>
                          <a:ea typeface="MS PGothic" panose="020B0600070205080204" pitchFamily="34" charset="-128"/>
                        </a:rPr>
                        <a:t>Hawaii Deep-set Multi-species Pelagic Longline Fishery </a:t>
                      </a:r>
                      <a:br>
                        <a:rPr kumimoji="0" lang="en-US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C5C5C"/>
                          </a:solidFill>
                          <a:effectLst/>
                          <a:latin typeface="Gill Sans MT" panose="020B0502020104020203" pitchFamily="34" charset="0"/>
                          <a:ea typeface="MS PGothic" panose="020B0600070205080204" pitchFamily="34" charset="-128"/>
                        </a:rPr>
                      </a:br>
                      <a:r>
                        <a:rPr kumimoji="0" lang="en-US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C5C5C"/>
                          </a:solidFill>
                          <a:effectLst/>
                          <a:latin typeface="Gill Sans MT" panose="020B0502020104020203" pitchFamily="34" charset="0"/>
                          <a:ea typeface="MS PGothic" panose="020B0600070205080204" pitchFamily="34" charset="-128"/>
                        </a:rPr>
                        <a:t>for bigeye tuna (and other pelagic species)</a:t>
                      </a:r>
                    </a:p>
                  </a:txBody>
                  <a:tcPr marL="68580" marR="68580" marT="0" marB="0" horzOverflow="overflow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A5D9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rgbClr val="5C5C5C"/>
                          </a:solidFill>
                          <a:latin typeface="Gill Sans MT" panose="020B0502020104020203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rgbClr val="5C5C5C"/>
                          </a:solidFill>
                          <a:latin typeface="Gill Sans MT" panose="020B0502020104020203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rgbClr val="5C5C5C"/>
                          </a:solidFill>
                          <a:latin typeface="Gill Sans MT" panose="020B0502020104020203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rgbClr val="5C5C5C"/>
                          </a:solidFill>
                          <a:latin typeface="Gill Sans MT" panose="020B0502020104020203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rgbClr val="5C5C5C"/>
                          </a:solidFill>
                          <a:latin typeface="Gill Sans MT" panose="020B0502020104020203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000">
                          <a:solidFill>
                            <a:srgbClr val="5C5C5C"/>
                          </a:solidFill>
                          <a:latin typeface="Gill Sans MT" panose="020B0502020104020203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000">
                          <a:solidFill>
                            <a:srgbClr val="5C5C5C"/>
                          </a:solidFill>
                          <a:latin typeface="Gill Sans MT" panose="020B0502020104020203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000">
                          <a:solidFill>
                            <a:srgbClr val="5C5C5C"/>
                          </a:solidFill>
                          <a:latin typeface="Gill Sans MT" panose="020B0502020104020203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000">
                          <a:solidFill>
                            <a:srgbClr val="5C5C5C"/>
                          </a:solidFill>
                          <a:latin typeface="Gill Sans MT" panose="020B0502020104020203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5C5C5C"/>
                          </a:solidFill>
                          <a:effectLst/>
                          <a:latin typeface="Gill Sans MT" panose="020B0502020104020203" pitchFamily="34" charset="0"/>
                          <a:ea typeface="MS PGothic" panose="020B0600070205080204" pitchFamily="34" charset="-128"/>
                        </a:rPr>
                        <a:t>86.52</a:t>
                      </a:r>
                    </a:p>
                  </a:txBody>
                  <a:tcPr marL="68580" marR="68580" marT="0" marB="0" horzOverflow="overflow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A5D9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rgbClr val="5C5C5C"/>
                          </a:solidFill>
                          <a:latin typeface="Gill Sans MT" panose="020B0502020104020203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rgbClr val="5C5C5C"/>
                          </a:solidFill>
                          <a:latin typeface="Gill Sans MT" panose="020B0502020104020203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rgbClr val="5C5C5C"/>
                          </a:solidFill>
                          <a:latin typeface="Gill Sans MT" panose="020B0502020104020203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rgbClr val="5C5C5C"/>
                          </a:solidFill>
                          <a:latin typeface="Gill Sans MT" panose="020B0502020104020203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rgbClr val="5C5C5C"/>
                          </a:solidFill>
                          <a:latin typeface="Gill Sans MT" panose="020B0502020104020203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000">
                          <a:solidFill>
                            <a:srgbClr val="5C5C5C"/>
                          </a:solidFill>
                          <a:latin typeface="Gill Sans MT" panose="020B0502020104020203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000">
                          <a:solidFill>
                            <a:srgbClr val="5C5C5C"/>
                          </a:solidFill>
                          <a:latin typeface="Gill Sans MT" panose="020B0502020104020203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000">
                          <a:solidFill>
                            <a:srgbClr val="5C5C5C"/>
                          </a:solidFill>
                          <a:latin typeface="Gill Sans MT" panose="020B0502020104020203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000">
                          <a:solidFill>
                            <a:srgbClr val="5C5C5C"/>
                          </a:solidFill>
                          <a:latin typeface="Gill Sans MT" panose="020B0502020104020203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5C5C5C"/>
                          </a:solidFill>
                          <a:effectLst/>
                          <a:latin typeface="Gill Sans MT" panose="020B0502020104020203" pitchFamily="34" charset="0"/>
                          <a:ea typeface="MS PGothic" panose="020B0600070205080204" pitchFamily="34" charset="-128"/>
                        </a:rPr>
                        <a:t>78%</a:t>
                      </a:r>
                    </a:p>
                  </a:txBody>
                  <a:tcPr marL="68580" marR="68580" marT="0" marB="0" horzOverflow="overflow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A5D9">
                        <a:alpha val="20000"/>
                      </a:srgbClr>
                    </a:solidFill>
                  </a:tcPr>
                </a:tc>
              </a:tr>
              <a:tr h="3524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rgbClr val="5C5C5C"/>
                          </a:solidFill>
                          <a:latin typeface="Gill Sans MT" panose="020B0502020104020203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rgbClr val="5C5C5C"/>
                          </a:solidFill>
                          <a:latin typeface="Gill Sans MT" panose="020B0502020104020203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rgbClr val="5C5C5C"/>
                          </a:solidFill>
                          <a:latin typeface="Gill Sans MT" panose="020B0502020104020203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rgbClr val="5C5C5C"/>
                          </a:solidFill>
                          <a:latin typeface="Gill Sans MT" panose="020B0502020104020203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rgbClr val="5C5C5C"/>
                          </a:solidFill>
                          <a:latin typeface="Gill Sans MT" panose="020B0502020104020203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000">
                          <a:solidFill>
                            <a:srgbClr val="5C5C5C"/>
                          </a:solidFill>
                          <a:latin typeface="Gill Sans MT" panose="020B0502020104020203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000">
                          <a:solidFill>
                            <a:srgbClr val="5C5C5C"/>
                          </a:solidFill>
                          <a:latin typeface="Gill Sans MT" panose="020B0502020104020203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000">
                          <a:solidFill>
                            <a:srgbClr val="5C5C5C"/>
                          </a:solidFill>
                          <a:latin typeface="Gill Sans MT" panose="020B0502020104020203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000">
                          <a:solidFill>
                            <a:srgbClr val="5C5C5C"/>
                          </a:solidFill>
                          <a:latin typeface="Gill Sans MT" panose="020B0502020104020203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C5C5C"/>
                          </a:solidFill>
                          <a:effectLst/>
                          <a:latin typeface="Gill Sans MT" panose="020B0502020104020203" pitchFamily="34" charset="0"/>
                          <a:ea typeface="MS PGothic" panose="020B0600070205080204" pitchFamily="34" charset="-128"/>
                        </a:rPr>
                        <a:t>Main Hawaiian Islands Pelagic Troll Fishery</a:t>
                      </a:r>
                    </a:p>
                  </a:txBody>
                  <a:tcPr marL="68580" marR="68580" marT="0" marB="0" horzOverflow="overflow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A5D9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rgbClr val="5C5C5C"/>
                          </a:solidFill>
                          <a:latin typeface="Gill Sans MT" panose="020B0502020104020203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rgbClr val="5C5C5C"/>
                          </a:solidFill>
                          <a:latin typeface="Gill Sans MT" panose="020B0502020104020203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rgbClr val="5C5C5C"/>
                          </a:solidFill>
                          <a:latin typeface="Gill Sans MT" panose="020B0502020104020203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rgbClr val="5C5C5C"/>
                          </a:solidFill>
                          <a:latin typeface="Gill Sans MT" panose="020B0502020104020203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rgbClr val="5C5C5C"/>
                          </a:solidFill>
                          <a:latin typeface="Gill Sans MT" panose="020B0502020104020203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000">
                          <a:solidFill>
                            <a:srgbClr val="5C5C5C"/>
                          </a:solidFill>
                          <a:latin typeface="Gill Sans MT" panose="020B0502020104020203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000">
                          <a:solidFill>
                            <a:srgbClr val="5C5C5C"/>
                          </a:solidFill>
                          <a:latin typeface="Gill Sans MT" panose="020B0502020104020203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000">
                          <a:solidFill>
                            <a:srgbClr val="5C5C5C"/>
                          </a:solidFill>
                          <a:latin typeface="Gill Sans MT" panose="020B0502020104020203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000">
                          <a:solidFill>
                            <a:srgbClr val="5C5C5C"/>
                          </a:solidFill>
                          <a:latin typeface="Gill Sans MT" panose="020B0502020104020203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5C5C5C"/>
                          </a:solidFill>
                          <a:effectLst/>
                          <a:latin typeface="Gill Sans MT" panose="020B0502020104020203" pitchFamily="34" charset="0"/>
                          <a:ea typeface="MS PGothic" panose="020B0600070205080204" pitchFamily="34" charset="-128"/>
                        </a:rPr>
                        <a:t>8.59</a:t>
                      </a:r>
                    </a:p>
                  </a:txBody>
                  <a:tcPr marL="68580" marR="68580" marT="0" marB="0" horzOverflow="overflow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A5D9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rgbClr val="5C5C5C"/>
                          </a:solidFill>
                          <a:latin typeface="Gill Sans MT" panose="020B0502020104020203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rgbClr val="5C5C5C"/>
                          </a:solidFill>
                          <a:latin typeface="Gill Sans MT" panose="020B0502020104020203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rgbClr val="5C5C5C"/>
                          </a:solidFill>
                          <a:latin typeface="Gill Sans MT" panose="020B0502020104020203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rgbClr val="5C5C5C"/>
                          </a:solidFill>
                          <a:latin typeface="Gill Sans MT" panose="020B0502020104020203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rgbClr val="5C5C5C"/>
                          </a:solidFill>
                          <a:latin typeface="Gill Sans MT" panose="020B0502020104020203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000">
                          <a:solidFill>
                            <a:srgbClr val="5C5C5C"/>
                          </a:solidFill>
                          <a:latin typeface="Gill Sans MT" panose="020B0502020104020203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000">
                          <a:solidFill>
                            <a:srgbClr val="5C5C5C"/>
                          </a:solidFill>
                          <a:latin typeface="Gill Sans MT" panose="020B0502020104020203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000">
                          <a:solidFill>
                            <a:srgbClr val="5C5C5C"/>
                          </a:solidFill>
                          <a:latin typeface="Gill Sans MT" panose="020B0502020104020203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000">
                          <a:solidFill>
                            <a:srgbClr val="5C5C5C"/>
                          </a:solidFill>
                          <a:latin typeface="Gill Sans MT" panose="020B0502020104020203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5C5C5C"/>
                          </a:solidFill>
                          <a:effectLst/>
                          <a:latin typeface="Gill Sans MT" panose="020B0502020104020203" pitchFamily="34" charset="0"/>
                          <a:ea typeface="MS PGothic" panose="020B0600070205080204" pitchFamily="34" charset="-128"/>
                        </a:rPr>
                        <a:t>8%</a:t>
                      </a:r>
                    </a:p>
                  </a:txBody>
                  <a:tcPr marL="68580" marR="68580" marT="0" marB="0" horzOverflow="overflow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A5D9">
                        <a:alpha val="20000"/>
                      </a:srgbClr>
                    </a:solidFill>
                  </a:tcPr>
                </a:tc>
              </a:tr>
              <a:tr h="4191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rgbClr val="5C5C5C"/>
                          </a:solidFill>
                          <a:latin typeface="Gill Sans MT" panose="020B0502020104020203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rgbClr val="5C5C5C"/>
                          </a:solidFill>
                          <a:latin typeface="Gill Sans MT" panose="020B0502020104020203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rgbClr val="5C5C5C"/>
                          </a:solidFill>
                          <a:latin typeface="Gill Sans MT" panose="020B0502020104020203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rgbClr val="5C5C5C"/>
                          </a:solidFill>
                          <a:latin typeface="Gill Sans MT" panose="020B0502020104020203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rgbClr val="5C5C5C"/>
                          </a:solidFill>
                          <a:latin typeface="Gill Sans MT" panose="020B0502020104020203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000">
                          <a:solidFill>
                            <a:srgbClr val="5C5C5C"/>
                          </a:solidFill>
                          <a:latin typeface="Gill Sans MT" panose="020B0502020104020203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000">
                          <a:solidFill>
                            <a:srgbClr val="5C5C5C"/>
                          </a:solidFill>
                          <a:latin typeface="Gill Sans MT" panose="020B0502020104020203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000">
                          <a:solidFill>
                            <a:srgbClr val="5C5C5C"/>
                          </a:solidFill>
                          <a:latin typeface="Gill Sans MT" panose="020B0502020104020203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000">
                          <a:solidFill>
                            <a:srgbClr val="5C5C5C"/>
                          </a:solidFill>
                          <a:latin typeface="Gill Sans MT" panose="020B0502020104020203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C5C5C"/>
                          </a:solidFill>
                          <a:effectLst/>
                          <a:latin typeface="Gill Sans MT" panose="020B0502020104020203" pitchFamily="34" charset="0"/>
                          <a:ea typeface="MS PGothic" panose="020B0600070205080204" pitchFamily="34" charset="-128"/>
                        </a:rPr>
                        <a:t>Hawaii Shallow-set Multi-species Pelagic Longline Fishery for swordfish (and other pelagic species)</a:t>
                      </a:r>
                    </a:p>
                  </a:txBody>
                  <a:tcPr marL="68580" marR="68580" marT="0" marB="0" horzOverflow="overflow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A5D9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rgbClr val="5C5C5C"/>
                          </a:solidFill>
                          <a:latin typeface="Gill Sans MT" panose="020B0502020104020203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rgbClr val="5C5C5C"/>
                          </a:solidFill>
                          <a:latin typeface="Gill Sans MT" panose="020B0502020104020203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rgbClr val="5C5C5C"/>
                          </a:solidFill>
                          <a:latin typeface="Gill Sans MT" panose="020B0502020104020203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rgbClr val="5C5C5C"/>
                          </a:solidFill>
                          <a:latin typeface="Gill Sans MT" panose="020B0502020104020203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rgbClr val="5C5C5C"/>
                          </a:solidFill>
                          <a:latin typeface="Gill Sans MT" panose="020B0502020104020203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000">
                          <a:solidFill>
                            <a:srgbClr val="5C5C5C"/>
                          </a:solidFill>
                          <a:latin typeface="Gill Sans MT" panose="020B0502020104020203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000">
                          <a:solidFill>
                            <a:srgbClr val="5C5C5C"/>
                          </a:solidFill>
                          <a:latin typeface="Gill Sans MT" panose="020B0502020104020203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000">
                          <a:solidFill>
                            <a:srgbClr val="5C5C5C"/>
                          </a:solidFill>
                          <a:latin typeface="Gill Sans MT" panose="020B0502020104020203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000">
                          <a:solidFill>
                            <a:srgbClr val="5C5C5C"/>
                          </a:solidFill>
                          <a:latin typeface="Gill Sans MT" panose="020B0502020104020203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5C5C5C"/>
                          </a:solidFill>
                          <a:effectLst/>
                          <a:latin typeface="Gill Sans MT" panose="020B0502020104020203" pitchFamily="34" charset="0"/>
                          <a:ea typeface="MS PGothic" panose="020B0600070205080204" pitchFamily="34" charset="-128"/>
                        </a:rPr>
                        <a:t>5.81</a:t>
                      </a:r>
                    </a:p>
                  </a:txBody>
                  <a:tcPr marL="68580" marR="68580" marT="0" marB="0" horzOverflow="overflow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A5D9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rgbClr val="5C5C5C"/>
                          </a:solidFill>
                          <a:latin typeface="Gill Sans MT" panose="020B0502020104020203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rgbClr val="5C5C5C"/>
                          </a:solidFill>
                          <a:latin typeface="Gill Sans MT" panose="020B0502020104020203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rgbClr val="5C5C5C"/>
                          </a:solidFill>
                          <a:latin typeface="Gill Sans MT" panose="020B0502020104020203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rgbClr val="5C5C5C"/>
                          </a:solidFill>
                          <a:latin typeface="Gill Sans MT" panose="020B0502020104020203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rgbClr val="5C5C5C"/>
                          </a:solidFill>
                          <a:latin typeface="Gill Sans MT" panose="020B0502020104020203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000">
                          <a:solidFill>
                            <a:srgbClr val="5C5C5C"/>
                          </a:solidFill>
                          <a:latin typeface="Gill Sans MT" panose="020B0502020104020203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000">
                          <a:solidFill>
                            <a:srgbClr val="5C5C5C"/>
                          </a:solidFill>
                          <a:latin typeface="Gill Sans MT" panose="020B0502020104020203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000">
                          <a:solidFill>
                            <a:srgbClr val="5C5C5C"/>
                          </a:solidFill>
                          <a:latin typeface="Gill Sans MT" panose="020B0502020104020203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000">
                          <a:solidFill>
                            <a:srgbClr val="5C5C5C"/>
                          </a:solidFill>
                          <a:latin typeface="Gill Sans MT" panose="020B0502020104020203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5C5C5C"/>
                          </a:solidFill>
                          <a:effectLst/>
                          <a:latin typeface="Gill Sans MT" panose="020B0502020104020203" pitchFamily="34" charset="0"/>
                          <a:ea typeface="MS PGothic" panose="020B0600070205080204" pitchFamily="34" charset="-128"/>
                        </a:rPr>
                        <a:t>5%</a:t>
                      </a:r>
                    </a:p>
                  </a:txBody>
                  <a:tcPr marL="68580" marR="68580" marT="0" marB="0" horzOverflow="overflow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A5D9">
                        <a:alpha val="20000"/>
                      </a:srgbClr>
                    </a:solidFill>
                  </a:tcPr>
                </a:tc>
              </a:tr>
              <a:tr h="3524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rgbClr val="5C5C5C"/>
                          </a:solidFill>
                          <a:latin typeface="Gill Sans MT" panose="020B0502020104020203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rgbClr val="5C5C5C"/>
                          </a:solidFill>
                          <a:latin typeface="Gill Sans MT" panose="020B0502020104020203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rgbClr val="5C5C5C"/>
                          </a:solidFill>
                          <a:latin typeface="Gill Sans MT" panose="020B0502020104020203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rgbClr val="5C5C5C"/>
                          </a:solidFill>
                          <a:latin typeface="Gill Sans MT" panose="020B0502020104020203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rgbClr val="5C5C5C"/>
                          </a:solidFill>
                          <a:latin typeface="Gill Sans MT" panose="020B0502020104020203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000">
                          <a:solidFill>
                            <a:srgbClr val="5C5C5C"/>
                          </a:solidFill>
                          <a:latin typeface="Gill Sans MT" panose="020B0502020104020203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000">
                          <a:solidFill>
                            <a:srgbClr val="5C5C5C"/>
                          </a:solidFill>
                          <a:latin typeface="Gill Sans MT" panose="020B0502020104020203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000">
                          <a:solidFill>
                            <a:srgbClr val="5C5C5C"/>
                          </a:solidFill>
                          <a:latin typeface="Gill Sans MT" panose="020B0502020104020203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000">
                          <a:solidFill>
                            <a:srgbClr val="5C5C5C"/>
                          </a:solidFill>
                          <a:latin typeface="Gill Sans MT" panose="020B0502020104020203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C5C5C"/>
                          </a:solidFill>
                          <a:effectLst/>
                          <a:latin typeface="Gill Sans MT" panose="020B0502020104020203" pitchFamily="34" charset="0"/>
                          <a:ea typeface="MS PGothic" panose="020B0600070205080204" pitchFamily="34" charset="-128"/>
                        </a:rPr>
                        <a:t>Main Hawaiian Islands Pelagic Handline Fishery</a:t>
                      </a:r>
                    </a:p>
                  </a:txBody>
                  <a:tcPr marL="68580" marR="68580" marT="0" marB="0" horzOverflow="overflow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A5D9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rgbClr val="5C5C5C"/>
                          </a:solidFill>
                          <a:latin typeface="Gill Sans MT" panose="020B0502020104020203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rgbClr val="5C5C5C"/>
                          </a:solidFill>
                          <a:latin typeface="Gill Sans MT" panose="020B0502020104020203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rgbClr val="5C5C5C"/>
                          </a:solidFill>
                          <a:latin typeface="Gill Sans MT" panose="020B0502020104020203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rgbClr val="5C5C5C"/>
                          </a:solidFill>
                          <a:latin typeface="Gill Sans MT" panose="020B0502020104020203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rgbClr val="5C5C5C"/>
                          </a:solidFill>
                          <a:latin typeface="Gill Sans MT" panose="020B0502020104020203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000">
                          <a:solidFill>
                            <a:srgbClr val="5C5C5C"/>
                          </a:solidFill>
                          <a:latin typeface="Gill Sans MT" panose="020B0502020104020203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000">
                          <a:solidFill>
                            <a:srgbClr val="5C5C5C"/>
                          </a:solidFill>
                          <a:latin typeface="Gill Sans MT" panose="020B0502020104020203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000">
                          <a:solidFill>
                            <a:srgbClr val="5C5C5C"/>
                          </a:solidFill>
                          <a:latin typeface="Gill Sans MT" panose="020B0502020104020203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000">
                          <a:solidFill>
                            <a:srgbClr val="5C5C5C"/>
                          </a:solidFill>
                          <a:latin typeface="Gill Sans MT" panose="020B0502020104020203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5C5C5C"/>
                          </a:solidFill>
                          <a:effectLst/>
                          <a:latin typeface="Gill Sans MT" panose="020B0502020104020203" pitchFamily="34" charset="0"/>
                          <a:ea typeface="MS PGothic" panose="020B0600070205080204" pitchFamily="34" charset="-128"/>
                        </a:rPr>
                        <a:t>3.36</a:t>
                      </a:r>
                    </a:p>
                  </a:txBody>
                  <a:tcPr marL="68580" marR="68580" marT="0" marB="0" horzOverflow="overflow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A5D9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rgbClr val="5C5C5C"/>
                          </a:solidFill>
                          <a:latin typeface="Gill Sans MT" panose="020B0502020104020203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rgbClr val="5C5C5C"/>
                          </a:solidFill>
                          <a:latin typeface="Gill Sans MT" panose="020B0502020104020203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rgbClr val="5C5C5C"/>
                          </a:solidFill>
                          <a:latin typeface="Gill Sans MT" panose="020B0502020104020203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rgbClr val="5C5C5C"/>
                          </a:solidFill>
                          <a:latin typeface="Gill Sans MT" panose="020B0502020104020203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rgbClr val="5C5C5C"/>
                          </a:solidFill>
                          <a:latin typeface="Gill Sans MT" panose="020B0502020104020203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000">
                          <a:solidFill>
                            <a:srgbClr val="5C5C5C"/>
                          </a:solidFill>
                          <a:latin typeface="Gill Sans MT" panose="020B0502020104020203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000">
                          <a:solidFill>
                            <a:srgbClr val="5C5C5C"/>
                          </a:solidFill>
                          <a:latin typeface="Gill Sans MT" panose="020B0502020104020203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000">
                          <a:solidFill>
                            <a:srgbClr val="5C5C5C"/>
                          </a:solidFill>
                          <a:latin typeface="Gill Sans MT" panose="020B0502020104020203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000">
                          <a:solidFill>
                            <a:srgbClr val="5C5C5C"/>
                          </a:solidFill>
                          <a:latin typeface="Gill Sans MT" panose="020B0502020104020203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5C5C5C"/>
                          </a:solidFill>
                          <a:effectLst/>
                          <a:latin typeface="Gill Sans MT" panose="020B0502020104020203" pitchFamily="34" charset="0"/>
                          <a:ea typeface="MS PGothic" panose="020B0600070205080204" pitchFamily="34" charset="-128"/>
                        </a:rPr>
                        <a:t>3%</a:t>
                      </a:r>
                    </a:p>
                  </a:txBody>
                  <a:tcPr marL="68580" marR="68580" marT="0" marB="0" horzOverflow="overflow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A5D9">
                        <a:alpha val="20000"/>
                      </a:srgbClr>
                    </a:solidFill>
                  </a:tcPr>
                </a:tc>
              </a:tr>
              <a:tr h="3524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rgbClr val="5C5C5C"/>
                          </a:solidFill>
                          <a:latin typeface="Gill Sans MT" panose="020B0502020104020203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rgbClr val="5C5C5C"/>
                          </a:solidFill>
                          <a:latin typeface="Gill Sans MT" panose="020B0502020104020203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rgbClr val="5C5C5C"/>
                          </a:solidFill>
                          <a:latin typeface="Gill Sans MT" panose="020B0502020104020203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rgbClr val="5C5C5C"/>
                          </a:solidFill>
                          <a:latin typeface="Gill Sans MT" panose="020B0502020104020203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rgbClr val="5C5C5C"/>
                          </a:solidFill>
                          <a:latin typeface="Gill Sans MT" panose="020B0502020104020203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000">
                          <a:solidFill>
                            <a:srgbClr val="5C5C5C"/>
                          </a:solidFill>
                          <a:latin typeface="Gill Sans MT" panose="020B0502020104020203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000">
                          <a:solidFill>
                            <a:srgbClr val="5C5C5C"/>
                          </a:solidFill>
                          <a:latin typeface="Gill Sans MT" panose="020B0502020104020203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000">
                          <a:solidFill>
                            <a:srgbClr val="5C5C5C"/>
                          </a:solidFill>
                          <a:latin typeface="Gill Sans MT" panose="020B0502020104020203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000">
                          <a:solidFill>
                            <a:srgbClr val="5C5C5C"/>
                          </a:solidFill>
                          <a:latin typeface="Gill Sans MT" panose="020B0502020104020203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C5C5C"/>
                          </a:solidFill>
                          <a:effectLst/>
                          <a:latin typeface="Gill Sans MT" panose="020B0502020104020203" pitchFamily="34" charset="0"/>
                          <a:ea typeface="MS PGothic" panose="020B0600070205080204" pitchFamily="34" charset="-128"/>
                        </a:rPr>
                        <a:t>Hawaii Offshore Pelagic Handline Fishery</a:t>
                      </a:r>
                    </a:p>
                  </a:txBody>
                  <a:tcPr marL="68580" marR="68580" marT="0" marB="0" horzOverflow="overflow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A5D9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rgbClr val="5C5C5C"/>
                          </a:solidFill>
                          <a:latin typeface="Gill Sans MT" panose="020B0502020104020203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rgbClr val="5C5C5C"/>
                          </a:solidFill>
                          <a:latin typeface="Gill Sans MT" panose="020B0502020104020203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rgbClr val="5C5C5C"/>
                          </a:solidFill>
                          <a:latin typeface="Gill Sans MT" panose="020B0502020104020203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rgbClr val="5C5C5C"/>
                          </a:solidFill>
                          <a:latin typeface="Gill Sans MT" panose="020B0502020104020203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rgbClr val="5C5C5C"/>
                          </a:solidFill>
                          <a:latin typeface="Gill Sans MT" panose="020B0502020104020203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000">
                          <a:solidFill>
                            <a:srgbClr val="5C5C5C"/>
                          </a:solidFill>
                          <a:latin typeface="Gill Sans MT" panose="020B0502020104020203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000">
                          <a:solidFill>
                            <a:srgbClr val="5C5C5C"/>
                          </a:solidFill>
                          <a:latin typeface="Gill Sans MT" panose="020B0502020104020203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000">
                          <a:solidFill>
                            <a:srgbClr val="5C5C5C"/>
                          </a:solidFill>
                          <a:latin typeface="Gill Sans MT" panose="020B0502020104020203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000">
                          <a:solidFill>
                            <a:srgbClr val="5C5C5C"/>
                          </a:solidFill>
                          <a:latin typeface="Gill Sans MT" panose="020B0502020104020203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5C5C5C"/>
                          </a:solidFill>
                          <a:effectLst/>
                          <a:latin typeface="Gill Sans MT" panose="020B0502020104020203" pitchFamily="34" charset="0"/>
                          <a:ea typeface="MS PGothic" panose="020B0600070205080204" pitchFamily="34" charset="-128"/>
                        </a:rPr>
                        <a:t>1.09</a:t>
                      </a:r>
                    </a:p>
                  </a:txBody>
                  <a:tcPr marL="68580" marR="68580" marT="0" marB="0" horzOverflow="overflow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A5D9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rgbClr val="5C5C5C"/>
                          </a:solidFill>
                          <a:latin typeface="Gill Sans MT" panose="020B0502020104020203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rgbClr val="5C5C5C"/>
                          </a:solidFill>
                          <a:latin typeface="Gill Sans MT" panose="020B0502020104020203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rgbClr val="5C5C5C"/>
                          </a:solidFill>
                          <a:latin typeface="Gill Sans MT" panose="020B0502020104020203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rgbClr val="5C5C5C"/>
                          </a:solidFill>
                          <a:latin typeface="Gill Sans MT" panose="020B0502020104020203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rgbClr val="5C5C5C"/>
                          </a:solidFill>
                          <a:latin typeface="Gill Sans MT" panose="020B0502020104020203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000">
                          <a:solidFill>
                            <a:srgbClr val="5C5C5C"/>
                          </a:solidFill>
                          <a:latin typeface="Gill Sans MT" panose="020B0502020104020203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000">
                          <a:solidFill>
                            <a:srgbClr val="5C5C5C"/>
                          </a:solidFill>
                          <a:latin typeface="Gill Sans MT" panose="020B0502020104020203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000">
                          <a:solidFill>
                            <a:srgbClr val="5C5C5C"/>
                          </a:solidFill>
                          <a:latin typeface="Gill Sans MT" panose="020B0502020104020203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000">
                          <a:solidFill>
                            <a:srgbClr val="5C5C5C"/>
                          </a:solidFill>
                          <a:latin typeface="Gill Sans MT" panose="020B0502020104020203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5C5C5C"/>
                          </a:solidFill>
                          <a:effectLst/>
                          <a:latin typeface="Gill Sans MT" panose="020B0502020104020203" pitchFamily="34" charset="0"/>
                          <a:ea typeface="MS PGothic" panose="020B0600070205080204" pitchFamily="34" charset="-128"/>
                        </a:rPr>
                        <a:t>&lt;1%</a:t>
                      </a:r>
                    </a:p>
                  </a:txBody>
                  <a:tcPr marL="68580" marR="68580" marT="0" marB="0" horzOverflow="overflow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A5D9">
                        <a:alpha val="20000"/>
                      </a:srgbClr>
                    </a:solidFill>
                  </a:tcPr>
                </a:tc>
              </a:tr>
              <a:tr h="4191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rgbClr val="5C5C5C"/>
                          </a:solidFill>
                          <a:latin typeface="Gill Sans MT" panose="020B0502020104020203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rgbClr val="5C5C5C"/>
                          </a:solidFill>
                          <a:latin typeface="Gill Sans MT" panose="020B0502020104020203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rgbClr val="5C5C5C"/>
                          </a:solidFill>
                          <a:latin typeface="Gill Sans MT" panose="020B0502020104020203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rgbClr val="5C5C5C"/>
                          </a:solidFill>
                          <a:latin typeface="Gill Sans MT" panose="020B0502020104020203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rgbClr val="5C5C5C"/>
                          </a:solidFill>
                          <a:latin typeface="Gill Sans MT" panose="020B0502020104020203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000">
                          <a:solidFill>
                            <a:srgbClr val="5C5C5C"/>
                          </a:solidFill>
                          <a:latin typeface="Gill Sans MT" panose="020B0502020104020203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000">
                          <a:solidFill>
                            <a:srgbClr val="5C5C5C"/>
                          </a:solidFill>
                          <a:latin typeface="Gill Sans MT" panose="020B0502020104020203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000">
                          <a:solidFill>
                            <a:srgbClr val="5C5C5C"/>
                          </a:solidFill>
                          <a:latin typeface="Gill Sans MT" panose="020B0502020104020203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000">
                          <a:solidFill>
                            <a:srgbClr val="5C5C5C"/>
                          </a:solidFill>
                          <a:latin typeface="Gill Sans MT" panose="020B0502020104020203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404040"/>
                          </a:solidFill>
                          <a:effectLst/>
                          <a:latin typeface="Gill Sans MT" panose="020B0502020104020203" pitchFamily="34" charset="0"/>
                          <a:ea typeface="MS PGothic" panose="020B0600070205080204" pitchFamily="34" charset="-128"/>
                        </a:rPr>
                        <a:t>Subtotal Pelagic Fish only</a:t>
                      </a:r>
                    </a:p>
                  </a:txBody>
                  <a:tcPr marL="68580" marR="68580" marT="0" marB="0" horzOverflow="overflow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A5D9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rgbClr val="5C5C5C"/>
                          </a:solidFill>
                          <a:latin typeface="Gill Sans MT" panose="020B0502020104020203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rgbClr val="5C5C5C"/>
                          </a:solidFill>
                          <a:latin typeface="Gill Sans MT" panose="020B0502020104020203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rgbClr val="5C5C5C"/>
                          </a:solidFill>
                          <a:latin typeface="Gill Sans MT" panose="020B0502020104020203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rgbClr val="5C5C5C"/>
                          </a:solidFill>
                          <a:latin typeface="Gill Sans MT" panose="020B0502020104020203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rgbClr val="5C5C5C"/>
                          </a:solidFill>
                          <a:latin typeface="Gill Sans MT" panose="020B0502020104020203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000">
                          <a:solidFill>
                            <a:srgbClr val="5C5C5C"/>
                          </a:solidFill>
                          <a:latin typeface="Gill Sans MT" panose="020B0502020104020203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000">
                          <a:solidFill>
                            <a:srgbClr val="5C5C5C"/>
                          </a:solidFill>
                          <a:latin typeface="Gill Sans MT" panose="020B0502020104020203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000">
                          <a:solidFill>
                            <a:srgbClr val="5C5C5C"/>
                          </a:solidFill>
                          <a:latin typeface="Gill Sans MT" panose="020B0502020104020203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000">
                          <a:solidFill>
                            <a:srgbClr val="5C5C5C"/>
                          </a:solidFill>
                          <a:latin typeface="Gill Sans MT" panose="020B0502020104020203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404040"/>
                          </a:solidFill>
                          <a:effectLst/>
                          <a:latin typeface="Gill Sans MT" panose="020B0502020104020203" pitchFamily="34" charset="0"/>
                          <a:ea typeface="MS PGothic" panose="020B0600070205080204" pitchFamily="34" charset="-128"/>
                        </a:rPr>
                        <a:t>106.36</a:t>
                      </a:r>
                    </a:p>
                  </a:txBody>
                  <a:tcPr marL="68580" marR="68580" marT="0" marB="0" horzOverflow="overflow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A5D9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rgbClr val="5C5C5C"/>
                          </a:solidFill>
                          <a:latin typeface="Gill Sans MT" panose="020B0502020104020203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rgbClr val="5C5C5C"/>
                          </a:solidFill>
                          <a:latin typeface="Gill Sans MT" panose="020B0502020104020203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rgbClr val="5C5C5C"/>
                          </a:solidFill>
                          <a:latin typeface="Gill Sans MT" panose="020B0502020104020203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rgbClr val="5C5C5C"/>
                          </a:solidFill>
                          <a:latin typeface="Gill Sans MT" panose="020B0502020104020203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rgbClr val="5C5C5C"/>
                          </a:solidFill>
                          <a:latin typeface="Gill Sans MT" panose="020B0502020104020203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000">
                          <a:solidFill>
                            <a:srgbClr val="5C5C5C"/>
                          </a:solidFill>
                          <a:latin typeface="Gill Sans MT" panose="020B0502020104020203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000">
                          <a:solidFill>
                            <a:srgbClr val="5C5C5C"/>
                          </a:solidFill>
                          <a:latin typeface="Gill Sans MT" panose="020B0502020104020203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000">
                          <a:solidFill>
                            <a:srgbClr val="5C5C5C"/>
                          </a:solidFill>
                          <a:latin typeface="Gill Sans MT" panose="020B0502020104020203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000">
                          <a:solidFill>
                            <a:srgbClr val="5C5C5C"/>
                          </a:solidFill>
                          <a:latin typeface="Gill Sans MT" panose="020B0502020104020203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404040"/>
                          </a:solidFill>
                          <a:effectLst/>
                          <a:latin typeface="Gill Sans MT" panose="020B0502020104020203" pitchFamily="34" charset="0"/>
                          <a:ea typeface="MS PGothic" panose="020B0600070205080204" pitchFamily="34" charset="-128"/>
                        </a:rPr>
                        <a:t>96%</a:t>
                      </a:r>
                    </a:p>
                  </a:txBody>
                  <a:tcPr marL="68580" marR="68580" marT="0" marB="0" horzOverflow="overflow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A5D9">
                        <a:alpha val="20000"/>
                      </a:srgbClr>
                    </a:solidFill>
                  </a:tcPr>
                </a:tc>
              </a:tr>
              <a:tr h="3524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rgbClr val="5C5C5C"/>
                          </a:solidFill>
                          <a:latin typeface="Gill Sans MT" panose="020B0502020104020203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rgbClr val="5C5C5C"/>
                          </a:solidFill>
                          <a:latin typeface="Gill Sans MT" panose="020B0502020104020203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rgbClr val="5C5C5C"/>
                          </a:solidFill>
                          <a:latin typeface="Gill Sans MT" panose="020B0502020104020203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rgbClr val="5C5C5C"/>
                          </a:solidFill>
                          <a:latin typeface="Gill Sans MT" panose="020B0502020104020203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rgbClr val="5C5C5C"/>
                          </a:solidFill>
                          <a:latin typeface="Gill Sans MT" panose="020B0502020104020203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000">
                          <a:solidFill>
                            <a:srgbClr val="5C5C5C"/>
                          </a:solidFill>
                          <a:latin typeface="Gill Sans MT" panose="020B0502020104020203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000">
                          <a:solidFill>
                            <a:srgbClr val="5C5C5C"/>
                          </a:solidFill>
                          <a:latin typeface="Gill Sans MT" panose="020B0502020104020203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000">
                          <a:solidFill>
                            <a:srgbClr val="5C5C5C"/>
                          </a:solidFill>
                          <a:latin typeface="Gill Sans MT" panose="020B0502020104020203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000">
                          <a:solidFill>
                            <a:srgbClr val="5C5C5C"/>
                          </a:solidFill>
                          <a:latin typeface="Gill Sans MT" panose="020B0502020104020203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404040"/>
                          </a:solidFill>
                          <a:effectLst/>
                          <a:latin typeface="Gill Sans MT" panose="020B0502020104020203" pitchFamily="34" charset="0"/>
                          <a:ea typeface="MS PGothic" panose="020B0600070205080204" pitchFamily="34" charset="-128"/>
                        </a:rPr>
                        <a:t>Hawaii Small Coastal Pelagic Species Fishery</a:t>
                      </a: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404040"/>
                          </a:solidFill>
                          <a:effectLst/>
                          <a:latin typeface="Gill Sans MT" panose="020B0502020104020203" pitchFamily="34" charset="0"/>
                          <a:ea typeface="MS PGothic" panose="020B0600070205080204" pitchFamily="34" charset="-128"/>
                        </a:rPr>
                        <a:t>(bigeye scad and mackerel scad)</a:t>
                      </a:r>
                    </a:p>
                  </a:txBody>
                  <a:tcPr marL="68580" marR="68580" marT="0" marB="0" horzOverflow="overflow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rgbClr val="5C5C5C"/>
                          </a:solidFill>
                          <a:latin typeface="Gill Sans MT" panose="020B0502020104020203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rgbClr val="5C5C5C"/>
                          </a:solidFill>
                          <a:latin typeface="Gill Sans MT" panose="020B0502020104020203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rgbClr val="5C5C5C"/>
                          </a:solidFill>
                          <a:latin typeface="Gill Sans MT" panose="020B0502020104020203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rgbClr val="5C5C5C"/>
                          </a:solidFill>
                          <a:latin typeface="Gill Sans MT" panose="020B0502020104020203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rgbClr val="5C5C5C"/>
                          </a:solidFill>
                          <a:latin typeface="Gill Sans MT" panose="020B0502020104020203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000">
                          <a:solidFill>
                            <a:srgbClr val="5C5C5C"/>
                          </a:solidFill>
                          <a:latin typeface="Gill Sans MT" panose="020B0502020104020203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000">
                          <a:solidFill>
                            <a:srgbClr val="5C5C5C"/>
                          </a:solidFill>
                          <a:latin typeface="Gill Sans MT" panose="020B0502020104020203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000">
                          <a:solidFill>
                            <a:srgbClr val="5C5C5C"/>
                          </a:solidFill>
                          <a:latin typeface="Gill Sans MT" panose="020B0502020104020203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000">
                          <a:solidFill>
                            <a:srgbClr val="5C5C5C"/>
                          </a:solidFill>
                          <a:latin typeface="Gill Sans MT" panose="020B0502020104020203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404040"/>
                          </a:solidFill>
                          <a:effectLst/>
                          <a:latin typeface="Gill Sans MT" panose="020B0502020104020203" pitchFamily="34" charset="0"/>
                          <a:ea typeface="MS PGothic" panose="020B0600070205080204" pitchFamily="34" charset="-128"/>
                        </a:rPr>
                        <a:t>1.21</a:t>
                      </a:r>
                    </a:p>
                  </a:txBody>
                  <a:tcPr marL="68580" marR="68580" marT="0" marB="0" horzOverflow="overflow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rgbClr val="5C5C5C"/>
                          </a:solidFill>
                          <a:latin typeface="Gill Sans MT" panose="020B0502020104020203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rgbClr val="5C5C5C"/>
                          </a:solidFill>
                          <a:latin typeface="Gill Sans MT" panose="020B0502020104020203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rgbClr val="5C5C5C"/>
                          </a:solidFill>
                          <a:latin typeface="Gill Sans MT" panose="020B0502020104020203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rgbClr val="5C5C5C"/>
                          </a:solidFill>
                          <a:latin typeface="Gill Sans MT" panose="020B0502020104020203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rgbClr val="5C5C5C"/>
                          </a:solidFill>
                          <a:latin typeface="Gill Sans MT" panose="020B0502020104020203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000">
                          <a:solidFill>
                            <a:srgbClr val="5C5C5C"/>
                          </a:solidFill>
                          <a:latin typeface="Gill Sans MT" panose="020B0502020104020203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000">
                          <a:solidFill>
                            <a:srgbClr val="5C5C5C"/>
                          </a:solidFill>
                          <a:latin typeface="Gill Sans MT" panose="020B0502020104020203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000">
                          <a:solidFill>
                            <a:srgbClr val="5C5C5C"/>
                          </a:solidFill>
                          <a:latin typeface="Gill Sans MT" panose="020B0502020104020203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000">
                          <a:solidFill>
                            <a:srgbClr val="5C5C5C"/>
                          </a:solidFill>
                          <a:latin typeface="Gill Sans MT" panose="020B0502020104020203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404040"/>
                          </a:solidFill>
                          <a:effectLst/>
                          <a:latin typeface="Gill Sans MT" panose="020B0502020104020203" pitchFamily="34" charset="0"/>
                          <a:ea typeface="MS PGothic" panose="020B0600070205080204" pitchFamily="34" charset="-128"/>
                        </a:rPr>
                        <a:t>1%</a:t>
                      </a:r>
                    </a:p>
                  </a:txBody>
                  <a:tcPr marL="68580" marR="68580" marT="0" marB="0" horzOverflow="overflow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>
                        <a:alpha val="20000"/>
                      </a:srgbClr>
                    </a:solidFill>
                  </a:tcPr>
                </a:tc>
              </a:tr>
              <a:tr h="3524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rgbClr val="5C5C5C"/>
                          </a:solidFill>
                          <a:latin typeface="Gill Sans MT" panose="020B0502020104020203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rgbClr val="5C5C5C"/>
                          </a:solidFill>
                          <a:latin typeface="Gill Sans MT" panose="020B0502020104020203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rgbClr val="5C5C5C"/>
                          </a:solidFill>
                          <a:latin typeface="Gill Sans MT" panose="020B0502020104020203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rgbClr val="5C5C5C"/>
                          </a:solidFill>
                          <a:latin typeface="Gill Sans MT" panose="020B0502020104020203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rgbClr val="5C5C5C"/>
                          </a:solidFill>
                          <a:latin typeface="Gill Sans MT" panose="020B0502020104020203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000">
                          <a:solidFill>
                            <a:srgbClr val="5C5C5C"/>
                          </a:solidFill>
                          <a:latin typeface="Gill Sans MT" panose="020B0502020104020203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000">
                          <a:solidFill>
                            <a:srgbClr val="5C5C5C"/>
                          </a:solidFill>
                          <a:latin typeface="Gill Sans MT" panose="020B0502020104020203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000">
                          <a:solidFill>
                            <a:srgbClr val="5C5C5C"/>
                          </a:solidFill>
                          <a:latin typeface="Gill Sans MT" panose="020B0502020104020203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000">
                          <a:solidFill>
                            <a:srgbClr val="5C5C5C"/>
                          </a:solidFill>
                          <a:latin typeface="Gill Sans MT" panose="020B0502020104020203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404040"/>
                          </a:solidFill>
                          <a:effectLst/>
                          <a:latin typeface="Gill Sans MT" panose="020B0502020104020203" pitchFamily="34" charset="0"/>
                          <a:ea typeface="MS PGothic" panose="020B0600070205080204" pitchFamily="34" charset="-128"/>
                        </a:rPr>
                        <a:t>Hawaii Reef Fish Species</a:t>
                      </a:r>
                    </a:p>
                  </a:txBody>
                  <a:tcPr marL="68580" marR="68580" marT="0" marB="0" horzOverflow="overflow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rgbClr val="5C5C5C"/>
                          </a:solidFill>
                          <a:latin typeface="Gill Sans MT" panose="020B0502020104020203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rgbClr val="5C5C5C"/>
                          </a:solidFill>
                          <a:latin typeface="Gill Sans MT" panose="020B0502020104020203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rgbClr val="5C5C5C"/>
                          </a:solidFill>
                          <a:latin typeface="Gill Sans MT" panose="020B0502020104020203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rgbClr val="5C5C5C"/>
                          </a:solidFill>
                          <a:latin typeface="Gill Sans MT" panose="020B0502020104020203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rgbClr val="5C5C5C"/>
                          </a:solidFill>
                          <a:latin typeface="Gill Sans MT" panose="020B0502020104020203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000">
                          <a:solidFill>
                            <a:srgbClr val="5C5C5C"/>
                          </a:solidFill>
                          <a:latin typeface="Gill Sans MT" panose="020B0502020104020203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000">
                          <a:solidFill>
                            <a:srgbClr val="5C5C5C"/>
                          </a:solidFill>
                          <a:latin typeface="Gill Sans MT" panose="020B0502020104020203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000">
                          <a:solidFill>
                            <a:srgbClr val="5C5C5C"/>
                          </a:solidFill>
                          <a:latin typeface="Gill Sans MT" panose="020B0502020104020203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000">
                          <a:solidFill>
                            <a:srgbClr val="5C5C5C"/>
                          </a:solidFill>
                          <a:latin typeface="Gill Sans MT" panose="020B0502020104020203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404040"/>
                          </a:solidFill>
                          <a:effectLst/>
                          <a:latin typeface="Gill Sans MT" panose="020B0502020104020203" pitchFamily="34" charset="0"/>
                          <a:ea typeface="MS PGothic" panose="020B0600070205080204" pitchFamily="34" charset="-128"/>
                        </a:rPr>
                        <a:t>1.28</a:t>
                      </a:r>
                    </a:p>
                  </a:txBody>
                  <a:tcPr marL="68580" marR="68580" marT="0" marB="0" horzOverflow="overflow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rgbClr val="5C5C5C"/>
                          </a:solidFill>
                          <a:latin typeface="Gill Sans MT" panose="020B0502020104020203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rgbClr val="5C5C5C"/>
                          </a:solidFill>
                          <a:latin typeface="Gill Sans MT" panose="020B0502020104020203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rgbClr val="5C5C5C"/>
                          </a:solidFill>
                          <a:latin typeface="Gill Sans MT" panose="020B0502020104020203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rgbClr val="5C5C5C"/>
                          </a:solidFill>
                          <a:latin typeface="Gill Sans MT" panose="020B0502020104020203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rgbClr val="5C5C5C"/>
                          </a:solidFill>
                          <a:latin typeface="Gill Sans MT" panose="020B0502020104020203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000">
                          <a:solidFill>
                            <a:srgbClr val="5C5C5C"/>
                          </a:solidFill>
                          <a:latin typeface="Gill Sans MT" panose="020B0502020104020203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000">
                          <a:solidFill>
                            <a:srgbClr val="5C5C5C"/>
                          </a:solidFill>
                          <a:latin typeface="Gill Sans MT" panose="020B0502020104020203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000">
                          <a:solidFill>
                            <a:srgbClr val="5C5C5C"/>
                          </a:solidFill>
                          <a:latin typeface="Gill Sans MT" panose="020B0502020104020203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000">
                          <a:solidFill>
                            <a:srgbClr val="5C5C5C"/>
                          </a:solidFill>
                          <a:latin typeface="Gill Sans MT" panose="020B0502020104020203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404040"/>
                          </a:solidFill>
                          <a:effectLst/>
                          <a:latin typeface="Gill Sans MT" panose="020B0502020104020203" pitchFamily="34" charset="0"/>
                          <a:ea typeface="MS PGothic" panose="020B0600070205080204" pitchFamily="34" charset="-128"/>
                        </a:rPr>
                        <a:t>1%</a:t>
                      </a:r>
                    </a:p>
                  </a:txBody>
                  <a:tcPr marL="68580" marR="68580" marT="0" marB="0" horzOverflow="overflow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>
                        <a:alpha val="20000"/>
                      </a:srgbClr>
                    </a:solidFill>
                  </a:tcPr>
                </a:tc>
              </a:tr>
              <a:tr h="4191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rgbClr val="5C5C5C"/>
                          </a:solidFill>
                          <a:latin typeface="Gill Sans MT" panose="020B0502020104020203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rgbClr val="5C5C5C"/>
                          </a:solidFill>
                          <a:latin typeface="Gill Sans MT" panose="020B0502020104020203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rgbClr val="5C5C5C"/>
                          </a:solidFill>
                          <a:latin typeface="Gill Sans MT" panose="020B0502020104020203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rgbClr val="5C5C5C"/>
                          </a:solidFill>
                          <a:latin typeface="Gill Sans MT" panose="020B0502020104020203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rgbClr val="5C5C5C"/>
                          </a:solidFill>
                          <a:latin typeface="Gill Sans MT" panose="020B0502020104020203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000">
                          <a:solidFill>
                            <a:srgbClr val="5C5C5C"/>
                          </a:solidFill>
                          <a:latin typeface="Gill Sans MT" panose="020B0502020104020203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000">
                          <a:solidFill>
                            <a:srgbClr val="5C5C5C"/>
                          </a:solidFill>
                          <a:latin typeface="Gill Sans MT" panose="020B0502020104020203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000">
                          <a:solidFill>
                            <a:srgbClr val="5C5C5C"/>
                          </a:solidFill>
                          <a:latin typeface="Gill Sans MT" panose="020B0502020104020203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000">
                          <a:solidFill>
                            <a:srgbClr val="5C5C5C"/>
                          </a:solidFill>
                          <a:latin typeface="Gill Sans MT" panose="020B0502020104020203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404040"/>
                          </a:solidFill>
                          <a:effectLst/>
                          <a:latin typeface="Gill Sans MT" panose="020B0502020104020203" pitchFamily="34" charset="0"/>
                          <a:ea typeface="MS PGothic" panose="020B0600070205080204" pitchFamily="34" charset="-128"/>
                        </a:rPr>
                        <a:t>Hawaii Bottomfish Handline Fishery</a:t>
                      </a:r>
                    </a:p>
                  </a:txBody>
                  <a:tcPr marL="68580" marR="68580" marT="0" marB="0" horzOverflow="overflow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rgbClr val="5C5C5C"/>
                          </a:solidFill>
                          <a:latin typeface="Gill Sans MT" panose="020B0502020104020203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rgbClr val="5C5C5C"/>
                          </a:solidFill>
                          <a:latin typeface="Gill Sans MT" panose="020B0502020104020203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rgbClr val="5C5C5C"/>
                          </a:solidFill>
                          <a:latin typeface="Gill Sans MT" panose="020B0502020104020203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rgbClr val="5C5C5C"/>
                          </a:solidFill>
                          <a:latin typeface="Gill Sans MT" panose="020B0502020104020203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rgbClr val="5C5C5C"/>
                          </a:solidFill>
                          <a:latin typeface="Gill Sans MT" panose="020B0502020104020203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000">
                          <a:solidFill>
                            <a:srgbClr val="5C5C5C"/>
                          </a:solidFill>
                          <a:latin typeface="Gill Sans MT" panose="020B0502020104020203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000">
                          <a:solidFill>
                            <a:srgbClr val="5C5C5C"/>
                          </a:solidFill>
                          <a:latin typeface="Gill Sans MT" panose="020B0502020104020203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000">
                          <a:solidFill>
                            <a:srgbClr val="5C5C5C"/>
                          </a:solidFill>
                          <a:latin typeface="Gill Sans MT" panose="020B0502020104020203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000">
                          <a:solidFill>
                            <a:srgbClr val="5C5C5C"/>
                          </a:solidFill>
                          <a:latin typeface="Gill Sans MT" panose="020B0502020104020203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404040"/>
                          </a:solidFill>
                          <a:effectLst/>
                          <a:latin typeface="Gill Sans MT" panose="020B0502020104020203" pitchFamily="34" charset="0"/>
                          <a:ea typeface="MS PGothic" panose="020B0600070205080204" pitchFamily="34" charset="-128"/>
                        </a:rPr>
                        <a:t>1.66</a:t>
                      </a:r>
                    </a:p>
                  </a:txBody>
                  <a:tcPr marL="68580" marR="68580" marT="0" marB="0" horzOverflow="overflow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rgbClr val="5C5C5C"/>
                          </a:solidFill>
                          <a:latin typeface="Gill Sans MT" panose="020B0502020104020203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rgbClr val="5C5C5C"/>
                          </a:solidFill>
                          <a:latin typeface="Gill Sans MT" panose="020B0502020104020203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rgbClr val="5C5C5C"/>
                          </a:solidFill>
                          <a:latin typeface="Gill Sans MT" panose="020B0502020104020203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rgbClr val="5C5C5C"/>
                          </a:solidFill>
                          <a:latin typeface="Gill Sans MT" panose="020B0502020104020203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rgbClr val="5C5C5C"/>
                          </a:solidFill>
                          <a:latin typeface="Gill Sans MT" panose="020B0502020104020203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000">
                          <a:solidFill>
                            <a:srgbClr val="5C5C5C"/>
                          </a:solidFill>
                          <a:latin typeface="Gill Sans MT" panose="020B0502020104020203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000">
                          <a:solidFill>
                            <a:srgbClr val="5C5C5C"/>
                          </a:solidFill>
                          <a:latin typeface="Gill Sans MT" panose="020B0502020104020203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000">
                          <a:solidFill>
                            <a:srgbClr val="5C5C5C"/>
                          </a:solidFill>
                          <a:latin typeface="Gill Sans MT" panose="020B0502020104020203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000">
                          <a:solidFill>
                            <a:srgbClr val="5C5C5C"/>
                          </a:solidFill>
                          <a:latin typeface="Gill Sans MT" panose="020B0502020104020203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404040"/>
                          </a:solidFill>
                          <a:effectLst/>
                          <a:latin typeface="Gill Sans MT" panose="020B0502020104020203" pitchFamily="34" charset="0"/>
                          <a:ea typeface="MS PGothic" panose="020B0600070205080204" pitchFamily="34" charset="-128"/>
                        </a:rPr>
                        <a:t>2%</a:t>
                      </a:r>
                    </a:p>
                  </a:txBody>
                  <a:tcPr marL="68580" marR="68580" marT="0" marB="0" horzOverflow="overflow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>
                        <a:alpha val="20000"/>
                      </a:srgbClr>
                    </a:solidFill>
                  </a:tcPr>
                </a:tc>
              </a:tr>
              <a:tr h="3524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rgbClr val="5C5C5C"/>
                          </a:solidFill>
                          <a:latin typeface="Gill Sans MT" panose="020B0502020104020203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rgbClr val="5C5C5C"/>
                          </a:solidFill>
                          <a:latin typeface="Gill Sans MT" panose="020B0502020104020203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rgbClr val="5C5C5C"/>
                          </a:solidFill>
                          <a:latin typeface="Gill Sans MT" panose="020B0502020104020203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rgbClr val="5C5C5C"/>
                          </a:solidFill>
                          <a:latin typeface="Gill Sans MT" panose="020B0502020104020203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rgbClr val="5C5C5C"/>
                          </a:solidFill>
                          <a:latin typeface="Gill Sans MT" panose="020B0502020104020203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000">
                          <a:solidFill>
                            <a:srgbClr val="5C5C5C"/>
                          </a:solidFill>
                          <a:latin typeface="Gill Sans MT" panose="020B0502020104020203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000">
                          <a:solidFill>
                            <a:srgbClr val="5C5C5C"/>
                          </a:solidFill>
                          <a:latin typeface="Gill Sans MT" panose="020B0502020104020203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000">
                          <a:solidFill>
                            <a:srgbClr val="5C5C5C"/>
                          </a:solidFill>
                          <a:latin typeface="Gill Sans MT" panose="020B0502020104020203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000">
                          <a:solidFill>
                            <a:srgbClr val="5C5C5C"/>
                          </a:solidFill>
                          <a:latin typeface="Gill Sans MT" panose="020B0502020104020203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404040"/>
                          </a:solidFill>
                          <a:effectLst/>
                          <a:latin typeface="Gill Sans MT" panose="020B0502020104020203" pitchFamily="34" charset="0"/>
                          <a:ea typeface="MS PGothic" panose="020B0600070205080204" pitchFamily="34" charset="-128"/>
                        </a:rPr>
                        <a:t>TOTAL</a:t>
                      </a:r>
                    </a:p>
                  </a:txBody>
                  <a:tcPr marL="68580" marR="68580" marT="0" marB="0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rgbClr val="5C5C5C"/>
                          </a:solidFill>
                          <a:latin typeface="Gill Sans MT" panose="020B0502020104020203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rgbClr val="5C5C5C"/>
                          </a:solidFill>
                          <a:latin typeface="Gill Sans MT" panose="020B0502020104020203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rgbClr val="5C5C5C"/>
                          </a:solidFill>
                          <a:latin typeface="Gill Sans MT" panose="020B0502020104020203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rgbClr val="5C5C5C"/>
                          </a:solidFill>
                          <a:latin typeface="Gill Sans MT" panose="020B0502020104020203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rgbClr val="5C5C5C"/>
                          </a:solidFill>
                          <a:latin typeface="Gill Sans MT" panose="020B0502020104020203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000">
                          <a:solidFill>
                            <a:srgbClr val="5C5C5C"/>
                          </a:solidFill>
                          <a:latin typeface="Gill Sans MT" panose="020B0502020104020203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000">
                          <a:solidFill>
                            <a:srgbClr val="5C5C5C"/>
                          </a:solidFill>
                          <a:latin typeface="Gill Sans MT" panose="020B0502020104020203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000">
                          <a:solidFill>
                            <a:srgbClr val="5C5C5C"/>
                          </a:solidFill>
                          <a:latin typeface="Gill Sans MT" panose="020B0502020104020203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000">
                          <a:solidFill>
                            <a:srgbClr val="5C5C5C"/>
                          </a:solidFill>
                          <a:latin typeface="Gill Sans MT" panose="020B0502020104020203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404040"/>
                          </a:solidFill>
                          <a:effectLst/>
                          <a:latin typeface="Gill Sans MT" panose="020B0502020104020203" pitchFamily="34" charset="0"/>
                          <a:ea typeface="MS PGothic" panose="020B0600070205080204" pitchFamily="34" charset="-128"/>
                        </a:rPr>
                        <a:t>110.52</a:t>
                      </a:r>
                    </a:p>
                  </a:txBody>
                  <a:tcPr marL="68580" marR="68580" marT="0" marB="0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rgbClr val="5C5C5C"/>
                          </a:solidFill>
                          <a:latin typeface="Gill Sans MT" panose="020B0502020104020203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rgbClr val="5C5C5C"/>
                          </a:solidFill>
                          <a:latin typeface="Gill Sans MT" panose="020B0502020104020203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rgbClr val="5C5C5C"/>
                          </a:solidFill>
                          <a:latin typeface="Gill Sans MT" panose="020B0502020104020203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rgbClr val="5C5C5C"/>
                          </a:solidFill>
                          <a:latin typeface="Gill Sans MT" panose="020B0502020104020203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rgbClr val="5C5C5C"/>
                          </a:solidFill>
                          <a:latin typeface="Gill Sans MT" panose="020B0502020104020203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000">
                          <a:solidFill>
                            <a:srgbClr val="5C5C5C"/>
                          </a:solidFill>
                          <a:latin typeface="Gill Sans MT" panose="020B0502020104020203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000">
                          <a:solidFill>
                            <a:srgbClr val="5C5C5C"/>
                          </a:solidFill>
                          <a:latin typeface="Gill Sans MT" panose="020B0502020104020203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000">
                          <a:solidFill>
                            <a:srgbClr val="5C5C5C"/>
                          </a:solidFill>
                          <a:latin typeface="Gill Sans MT" panose="020B0502020104020203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000">
                          <a:solidFill>
                            <a:srgbClr val="5C5C5C"/>
                          </a:solidFill>
                          <a:latin typeface="Gill Sans MT" panose="020B0502020104020203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404040"/>
                          </a:solidFill>
                          <a:effectLst/>
                          <a:latin typeface="Gill Sans MT" panose="020B0502020104020203" pitchFamily="34" charset="0"/>
                          <a:ea typeface="MS PGothic" panose="020B0600070205080204" pitchFamily="34" charset="-128"/>
                        </a:rPr>
                        <a:t>100%</a:t>
                      </a:r>
                    </a:p>
                  </a:txBody>
                  <a:tcPr marL="68580" marR="68580" marT="0" marB="0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>
                        <a:alpha val="20000"/>
                      </a:srgb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hsc_template_20150630_final">
  <a:themeElements>
    <a:clrScheme name="hsc_theme_20150630">
      <a:dk1>
        <a:srgbClr val="252525"/>
      </a:dk1>
      <a:lt1>
        <a:srgbClr val="FFFFFF"/>
      </a:lt1>
      <a:dk2>
        <a:srgbClr val="515151"/>
      </a:dk2>
      <a:lt2>
        <a:srgbClr val="D4D4D4"/>
      </a:lt2>
      <a:accent1>
        <a:srgbClr val="008ABD"/>
      </a:accent1>
      <a:accent2>
        <a:srgbClr val="004680"/>
      </a:accent2>
      <a:accent3>
        <a:srgbClr val="009B8A"/>
      </a:accent3>
      <a:accent4>
        <a:srgbClr val="93B901"/>
      </a:accent4>
      <a:accent5>
        <a:srgbClr val="FF8000"/>
      </a:accent5>
      <a:accent6>
        <a:srgbClr val="808080"/>
      </a:accent6>
      <a:hlink>
        <a:srgbClr val="808080"/>
      </a:hlink>
      <a:folHlink>
        <a:srgbClr val="808080"/>
      </a:folHlink>
    </a:clrScheme>
    <a:fontScheme name="Solstice">
      <a:majorFont>
        <a:latin typeface="Gill Sans MT"/>
        <a:ea typeface=""/>
        <a:cs typeface=""/>
        <a:font script="Grek" typeface="Corbel"/>
        <a:font script="Cyrl" typeface="Corbel"/>
        <a:font script="Jpan" typeface="ＭＳ ゴシック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ＭＳ ゴシック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hsc_sustainability_20150508.potx" id="{D41C1A05-2E8D-4D3B-B64F-F0979817661D}" vid="{1ACC69AE-8F20-4105-82AE-83134E8DE7E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5462</TotalTime>
  <Words>1242</Words>
  <Application>Microsoft Office PowerPoint</Application>
  <PresentationFormat>On-screen Show (4:3)</PresentationFormat>
  <Paragraphs>302</Paragraphs>
  <Slides>19</Slides>
  <Notes>19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4" baseType="lpstr">
      <vt:lpstr>MS PGothic</vt:lpstr>
      <vt:lpstr>Arial</vt:lpstr>
      <vt:lpstr>Gill Sans MT</vt:lpstr>
      <vt:lpstr>Wingdings 2</vt:lpstr>
      <vt:lpstr>hsc_template_20150630_final</vt:lpstr>
      <vt:lpstr> Which commercial fisheries produce local seafood in Hawaii?</vt:lpstr>
      <vt:lpstr>LOCAL SEAFOOD IN HAWAII</vt:lpstr>
      <vt:lpstr>LOCAL SEAFOOD IN HAWAII</vt:lpstr>
      <vt:lpstr>LOCAL SEAFOOD IN HAWAII</vt:lpstr>
      <vt:lpstr>LOCAL SEAFOOD IN HAWAII</vt:lpstr>
      <vt:lpstr>LOCAL SEAFOOD IN HAWAII</vt:lpstr>
      <vt:lpstr>LOCAL SEAFOOD IN HAWAII</vt:lpstr>
      <vt:lpstr>LOCAL SEAFOOD IN HAWAII</vt:lpstr>
      <vt:lpstr>Hawaii Commercial Fishery Landings (by Value In 2012)</vt:lpstr>
      <vt:lpstr>LOCAL SEAFOOD IN HAWAII</vt:lpstr>
      <vt:lpstr>LOCAL SEAFOOD IN HAWAII</vt:lpstr>
      <vt:lpstr>LOCAL SEAFOOD IN HAWAII</vt:lpstr>
      <vt:lpstr>LOCAL SEAFOOD IN HAWAII</vt:lpstr>
      <vt:lpstr>LOCAL SEAFOOD IN HAWAII</vt:lpstr>
      <vt:lpstr>LOCAL SEAFOOD IN HAWAII</vt:lpstr>
      <vt:lpstr>LOCAL SEAFOOD IN HAWAII</vt:lpstr>
      <vt:lpstr>LOCAL SEAFOOD IN HAWAII</vt:lpstr>
      <vt:lpstr>LOCAL SEAFOOD IN HAWAII</vt:lpstr>
      <vt:lpstr>Which commercial fisheries produce local seafood in Hawaii?</vt:lpstr>
    </vt:vector>
  </TitlesOfParts>
  <Manager/>
  <Company/>
  <LinksUpToDate>false</LinksUpToDate>
  <SharedDoc>false</SharedDoc>
  <HyperlinkBase/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Hawaii Seafood Council: edu</dc:title>
  <dc:subject/>
  <dc:creator>JJK</dc:creator>
  <cp:keywords/>
  <dc:description/>
  <cp:lastModifiedBy>Yvette</cp:lastModifiedBy>
  <cp:revision>491</cp:revision>
  <cp:lastPrinted>2018-01-17T18:56:56Z</cp:lastPrinted>
  <dcterms:created xsi:type="dcterms:W3CDTF">2015-04-17T18:58:48Z</dcterms:created>
  <dcterms:modified xsi:type="dcterms:W3CDTF">2018-01-17T19:03:33Z</dcterms:modified>
  <cp:category/>
</cp:coreProperties>
</file>