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1"/>
  </p:sldMasterIdLst>
  <p:notesMasterIdLst>
    <p:notesMasterId r:id="rId17"/>
  </p:notesMasterIdLst>
  <p:handoutMasterIdLst>
    <p:handoutMasterId r:id="rId18"/>
  </p:handoutMasterIdLst>
  <p:sldIdLst>
    <p:sldId id="274" r:id="rId2"/>
    <p:sldId id="275" r:id="rId3"/>
    <p:sldId id="276" r:id="rId4"/>
    <p:sldId id="277" r:id="rId5"/>
    <p:sldId id="323" r:id="rId6"/>
    <p:sldId id="278" r:id="rId7"/>
    <p:sldId id="324" r:id="rId8"/>
    <p:sldId id="279" r:id="rId9"/>
    <p:sldId id="280" r:id="rId10"/>
    <p:sldId id="281" r:id="rId11"/>
    <p:sldId id="282" r:id="rId12"/>
    <p:sldId id="325" r:id="rId13"/>
    <p:sldId id="283" r:id="rId14"/>
    <p:sldId id="284" r:id="rId15"/>
    <p:sldId id="331" r:id="rId16"/>
  </p:sldIdLst>
  <p:sldSz cx="9144000" cy="6858000" type="screen4x3"/>
  <p:notesSz cx="7315200" cy="96012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14">
          <p15:clr>
            <a:srgbClr val="A4A3A4"/>
          </p15:clr>
        </p15:guide>
        <p15:guide id="2" pos="26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F7F7F"/>
    <a:srgbClr val="404040"/>
    <a:srgbClr val="004680"/>
    <a:srgbClr val="00A5D9"/>
    <a:srgbClr val="13250B"/>
    <a:srgbClr val="FF6666"/>
    <a:srgbClr val="00A5FF"/>
    <a:srgbClr val="004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2" autoAdjust="0"/>
    <p:restoredTop sz="91538" autoAdjust="0"/>
  </p:normalViewPr>
  <p:slideViewPr>
    <p:cSldViewPr snapToGrid="0">
      <p:cViewPr varScale="1">
        <p:scale>
          <a:sx n="103" d="100"/>
          <a:sy n="103" d="100"/>
        </p:scale>
        <p:origin x="1254" y="102"/>
      </p:cViewPr>
      <p:guideLst>
        <p:guide orient="horz" pos="2514"/>
        <p:guide pos="2676"/>
      </p:guideLst>
    </p:cSldViewPr>
  </p:slideViewPr>
  <p:outlineViewPr>
    <p:cViewPr>
      <p:scale>
        <a:sx n="33" d="100"/>
        <a:sy n="33" d="100"/>
      </p:scale>
      <p:origin x="8" y="72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144" y="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054431" y="42751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Gill Sans MT"/>
                <a:ea typeface="+mn-ea"/>
                <a:cs typeface="+mn-cs"/>
              </a:defRPr>
            </a:lvl1pPr>
          </a:lstStyle>
          <a:p>
            <a:pPr algn="ctr"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E0C270AA-CB06-479C-B202-0D9D245B39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16005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930790C4-07D0-44FB-A4F0-6E0EEA61BD7A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44A018FC-B468-4B1A-A171-03518CB459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11198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71684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7168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16B27697-1E3D-46D8-B5C2-FE5D0D787F5B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52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90116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9011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95AC0CCB-1E7D-465F-B609-5C778AA2E9C0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02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92164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9216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4DFE04D7-079A-4887-99D1-EA4B4115AF73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33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94212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9421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634C1289-6CFB-42B0-89A0-CDA9DD616C83}" type="slidenum">
              <a:rPr lang="en-US" altLang="en-US" smtClean="0"/>
              <a:pPr/>
              <a:t>12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57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9626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9626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77D2F8D0-EEA9-4601-B15C-4C31752E611D}" type="slidenum">
              <a:rPr lang="en-US" altLang="en-US" smtClean="0"/>
              <a:pPr/>
              <a:t>13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27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98308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9830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4205E5C6-044A-4130-BA1E-04FAD3612FF4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75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100356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10035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28C09478-001D-4598-8EC5-F2439648A695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1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73732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7373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55A1969E-68B5-4983-994A-342BCFF65401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7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7578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0E895111-EF02-4A60-BD14-2D46CD0CD4D2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45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7782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64DF751D-4DAB-443D-89BA-43527CABE49C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86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7987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F7A2D427-6CA6-48DB-AFE7-F6E498265EC3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5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8192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DBA7A581-11A8-4379-8A4B-060CEF041E2C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27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8397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B8D17C39-6655-4D11-9EA7-B4895008E1CC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6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Hawaii Seafood Council</a:t>
            </a:r>
            <a:endParaRPr lang="en-US"/>
          </a:p>
        </p:txBody>
      </p:sp>
      <p:sp>
        <p:nvSpPr>
          <p:cNvPr id="8602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C481A786-F839-423E-98AF-306A19304242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26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Gill Sans MT" panose="020B0502020104020203" pitchFamily="34" charset="0"/>
            </a:endParaRPr>
          </a:p>
        </p:txBody>
      </p:sp>
      <p:sp>
        <p:nvSpPr>
          <p:cNvPr id="88068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Hawaii Seafood Council</a:t>
            </a:r>
          </a:p>
        </p:txBody>
      </p:sp>
      <p:sp>
        <p:nvSpPr>
          <p:cNvPr id="8806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fld id="{9976D5B2-FB72-46B9-9D10-833F0DA4ECE1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Fish Ecology and Habitat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46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99075" y="0"/>
            <a:ext cx="3472925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457200" tIns="685800" rIns="457200" bIns="3657600">
            <a:noAutofit/>
          </a:bodyPr>
          <a:lstStyle>
            <a:lvl1pPr>
              <a:spcAft>
                <a:spcPts val="600"/>
              </a:spcAft>
              <a:defRPr sz="2800" baseline="0">
                <a:solidFill>
                  <a:srgbClr val="00A5D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1524000" y="3545018"/>
            <a:ext cx="2667000" cy="1143000"/>
          </a:xfrm>
        </p:spPr>
        <p:txBody>
          <a:bodyPr anchor="b">
            <a:noAutofit/>
          </a:bodyPr>
          <a:lstStyle>
            <a:lvl1pPr marL="0" indent="0" algn="l">
              <a:buNone/>
              <a:defRPr sz="1800" baseline="0">
                <a:solidFill>
                  <a:srgbClr val="00468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1524000" y="4865688"/>
            <a:ext cx="2641600" cy="1042987"/>
          </a:xfrm>
        </p:spPr>
        <p:txBody>
          <a:bodyPr rtlCol="0"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FCFEE-BEDC-43FA-A263-FC7440389FC5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57200" y="6356350"/>
            <a:ext cx="208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4A340-5161-4581-AD8D-51FF334A24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0866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oid: ru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9100" y="465138"/>
            <a:ext cx="8301038" cy="497998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Gill Sans MT"/>
              <a:ea typeface="+mn-ea"/>
            </a:endParaRPr>
          </a:p>
        </p:txBody>
      </p:sp>
      <p:pic>
        <p:nvPicPr>
          <p:cNvPr id="6" name="Picture 7" descr="fpo_hsc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588963"/>
            <a:ext cx="15033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19100" y="1247775"/>
            <a:ext cx="8312150" cy="0"/>
          </a:xfrm>
          <a:prstGeom prst="line">
            <a:avLst/>
          </a:prstGeom>
          <a:ln w="12700">
            <a:solidFill>
              <a:srgbClr val="FF6666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19100" y="1609725"/>
            <a:ext cx="8312150" cy="3538538"/>
            <a:chOff x="419567" y="1610312"/>
            <a:chExt cx="8311954" cy="3538148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19567" y="1610312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419567" y="1932539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419567" y="2253179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419567" y="2575406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19567" y="2897633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419567" y="3218273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419567" y="3540499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419567" y="3861139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419567" y="4183366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419567" y="4505593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419567" y="4826233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419567" y="5148460"/>
              <a:ext cx="8311954" cy="0"/>
            </a:xfrm>
            <a:prstGeom prst="line">
              <a:avLst/>
            </a:prstGeom>
            <a:ln w="12700"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2"/>
          </p:nvPr>
        </p:nvSpPr>
        <p:spPr>
          <a:xfrm>
            <a:off x="759756" y="1610312"/>
            <a:ext cx="7030575" cy="359485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4" y="469900"/>
            <a:ext cx="4063067" cy="777875"/>
          </a:xfrm>
        </p:spPr>
        <p:txBody>
          <a:bodyPr lIns="274320" tIns="228600" rIns="274320" bIns="228600"/>
          <a:lstStyle>
            <a:lvl1pPr>
              <a:defRPr sz="2200" cap="all" spc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0C3D5-4AD0-4DB7-B4A8-F25B51F8B774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4A2FA-88B8-4650-B65F-050355FE86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104882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oid: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44450"/>
            <a:ext cx="8586787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po_hsc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884238"/>
            <a:ext cx="15049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997886" y="1780416"/>
            <a:ext cx="7064595" cy="311856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2694" y="753779"/>
            <a:ext cx="4063067" cy="777875"/>
          </a:xfrm>
        </p:spPr>
        <p:txBody>
          <a:bodyPr lIns="274320" tIns="228600" rIns="274320" bIns="228600"/>
          <a:lstStyle>
            <a:lvl1pPr>
              <a:defRPr sz="2200" cap="all" spc="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C9CA8-FB2B-4A47-AE8B-75985F124E0D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F34C4-D572-4F25-9E81-5799F91F64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117639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3388F-66D6-4E42-B456-89C184A6E7F4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457200" y="6356350"/>
            <a:ext cx="19050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3E7B4-7600-4BC5-84C1-FC7C0BF458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032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773117" y="0"/>
            <a:ext cx="3472925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457200" tIns="685800" rIns="457200" bIns="3657600">
            <a:noAutofit/>
          </a:bodyPr>
          <a:lstStyle>
            <a:lvl1pPr>
              <a:defRPr sz="2400" baseline="0">
                <a:solidFill>
                  <a:srgbClr val="00A5D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5198042" y="3194658"/>
            <a:ext cx="2667000" cy="1143000"/>
          </a:xfrm>
        </p:spPr>
        <p:txBody>
          <a:bodyPr anchor="b">
            <a:noAutofit/>
          </a:bodyPr>
          <a:lstStyle>
            <a:lvl1pPr marL="0" indent="0" algn="l">
              <a:buNone/>
              <a:defRPr sz="1800" baseline="0">
                <a:solidFill>
                  <a:srgbClr val="00468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5198042" y="4515328"/>
            <a:ext cx="2641600" cy="1042987"/>
          </a:xfrm>
        </p:spPr>
        <p:txBody>
          <a:bodyPr rtlCol="0"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197424" y="5715000"/>
            <a:ext cx="2763339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0FC1F-8D3F-4A4A-8ACD-460DD4BFDA60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57200" y="6356350"/>
            <a:ext cx="19177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6C35-470B-452B-91E2-5A9FE0ECFC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356250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581525" cy="6858000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81213" y="0"/>
            <a:ext cx="4561200" cy="685800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0512"/>
            <a:ext cx="3457575" cy="1524856"/>
          </a:xfrm>
        </p:spPr>
        <p:txBody>
          <a:bodyPr anchor="b"/>
          <a:lstStyle>
            <a:lvl1pPr>
              <a:defRPr sz="2200" u="none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56830" y="2648705"/>
            <a:ext cx="3472699" cy="284722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44500" y="5697538"/>
            <a:ext cx="3470275" cy="541337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ECFAF-A380-405E-86B7-2E645E458F5C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C929-6D2C-4595-98DC-C7FB48C5B5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010531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(altern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600450"/>
            <a:ext cx="9144000" cy="3257550"/>
          </a:xfrm>
          <a:prstGeom prst="rect">
            <a:avLst/>
          </a:prstGeom>
          <a:solidFill>
            <a:srgbClr val="004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2413" cy="360045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4158" y="5715000"/>
            <a:ext cx="8251598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4158" y="4392613"/>
            <a:ext cx="8240713" cy="13096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158" y="3608388"/>
            <a:ext cx="8229600" cy="784225"/>
          </a:xfrm>
        </p:spPr>
        <p:txBody>
          <a:bodyPr anchor="b"/>
          <a:lstStyle>
            <a:lvl1pPr>
              <a:defRPr sz="220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1083B-3F6B-409E-9BAE-2BA2730C10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91CEE-4664-4745-B453-E2AD379D8EF2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</p:spTree>
    <p:extLst>
      <p:ext uri="{BB962C8B-B14F-4D97-AF65-F5344CB8AC3E}">
        <p14:creationId xmlns:p14="http://schemas.microsoft.com/office/powerpoint/2010/main" val="1858721167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7675" y="890589"/>
            <a:ext cx="8233149" cy="55245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47675" y="1590676"/>
            <a:ext cx="8233149" cy="3824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47674" y="5715000"/>
            <a:ext cx="8233149" cy="441325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D2763-8A12-48AD-AD8D-E19EF84ED43E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F3E62-27C2-4E18-85A5-FBF8ECAF8E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788655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</p:spPr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7675" y="890589"/>
            <a:ext cx="8233149" cy="55245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/>
          </p:nvPr>
        </p:nvSpPr>
        <p:spPr>
          <a:xfrm>
            <a:off x="451143" y="1568450"/>
            <a:ext cx="4038307" cy="40383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20"/>
          </p:nvPr>
        </p:nvSpPr>
        <p:spPr>
          <a:xfrm>
            <a:off x="4645102" y="1568450"/>
            <a:ext cx="4038307" cy="40383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451143" y="5711912"/>
            <a:ext cx="8237245" cy="454025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A3E-0D9B-461E-B1D3-E825AE007669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C244A-9275-4817-99DA-E37BF13C83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709750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</p:spPr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4049713" cy="4518117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06925" y="865187"/>
            <a:ext cx="4082502" cy="45435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47720" y="5708650"/>
            <a:ext cx="8242255" cy="330200"/>
          </a:xfrm>
        </p:spPr>
        <p:txBody>
          <a:bodyPr/>
          <a:lstStyle>
            <a:lvl1pPr marL="0" indent="0">
              <a:buFontTx/>
              <a:buNone/>
              <a:defRPr sz="1400" cap="none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CFA1F-252B-469C-8A14-FA8543EAFB1D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8E8E5-17BE-416C-97E5-325CA47428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84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400" cap="all" spc="1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30213" y="865189"/>
            <a:ext cx="8258175" cy="56832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57200" y="4711981"/>
            <a:ext cx="2423726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i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3077632" y="4711981"/>
            <a:ext cx="2872361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i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6163732" y="4711981"/>
            <a:ext cx="2878847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i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0" y="1566863"/>
            <a:ext cx="2960688" cy="2995893"/>
          </a:xfrm>
        </p:spPr>
        <p:txBody>
          <a:bodyPr rtlCol="0">
            <a:no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3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3091656" y="1566863"/>
            <a:ext cx="2960688" cy="2995893"/>
          </a:xfrm>
        </p:spPr>
        <p:txBody>
          <a:bodyPr rtlCol="0">
            <a:no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4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6183312" y="1566863"/>
            <a:ext cx="2960688" cy="2995893"/>
          </a:xfrm>
        </p:spPr>
        <p:txBody>
          <a:bodyPr rtlCol="0">
            <a:no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412750" y="5678488"/>
            <a:ext cx="8275638" cy="48807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76D1F-9C5E-45F3-BBBA-DEAFC73FCE30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02CC9-8C4C-4984-99B0-BBAB0D18D6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0205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914400"/>
            <a:ext cx="8229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rgbClr val="00468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</p:spPr>
        <p:txBody>
          <a:bodyPr/>
          <a:lstStyle>
            <a:lvl1pPr>
              <a:defRPr sz="140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12BDD-8B03-485C-84CA-397FC454959E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457200" y="6356350"/>
            <a:ext cx="19304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B6E6A-5EE1-4CF0-9DC9-9C9D6071B2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155548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6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5715000"/>
            <a:ext cx="82296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6439B-605E-4F25-9A21-8B286CB844CE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457200" y="6356350"/>
            <a:ext cx="1879600" cy="365125"/>
          </a:xfrm>
        </p:spPr>
        <p:txBody>
          <a:bodyPr/>
          <a:lstStyle>
            <a:lvl1pPr>
              <a:defRPr>
                <a:solidFill>
                  <a:srgbClr val="7F7F7F">
                    <a:alpha val="5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82191-7208-439A-BB11-909D185B31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053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9577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932AC4C-C3A8-415F-812F-906262777FD7}" type="datetime1">
              <a:rPr lang="en-US" altLang="en-US"/>
              <a:pPr>
                <a:defRPr/>
              </a:pPr>
              <a:t>1/17/2018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1789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7F7F7F">
                    <a:alpha val="50000"/>
                  </a:srgbClr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35A1453-4773-46EF-B0A6-BA7D48C265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29" r:id="rId4"/>
    <p:sldLayoutId id="2147484230" r:id="rId5"/>
    <p:sldLayoutId id="2147484231" r:id="rId6"/>
    <p:sldLayoutId id="2147484232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Gill Sans MT"/>
          <a:ea typeface="MS PGothic" panose="020B0600070205080204" pitchFamily="34" charset="-128"/>
          <a:cs typeface="MS PGothic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5C5C5C"/>
          </a:solidFill>
          <a:latin typeface="Gill Sans M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5C5C5C"/>
          </a:solidFill>
          <a:latin typeface="Gill Sans M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C5C5C"/>
          </a:solidFill>
          <a:latin typeface="Gill Sans M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5C5C5C"/>
          </a:solidFill>
          <a:latin typeface="Gill Sans M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rgbClr val="5C5C5C"/>
          </a:solidFill>
          <a:latin typeface="Gill Sans M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Placeholder 1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r="5423"/>
          <a:stretch>
            <a:fillRect/>
          </a:stretch>
        </p:blipFill>
        <p:spPr/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098550" y="0"/>
            <a:ext cx="3473450" cy="6858000"/>
          </a:xfrm>
        </p:spPr>
        <p:txBody>
          <a:bodyPr rtlCol="0"/>
          <a:lstStyle/>
          <a:p>
            <a:pPr eaLnBrk="1" fontAlgn="auto" hangingPunct="1">
              <a:defRPr/>
            </a:pPr>
            <a:r>
              <a:rPr lang="en-US" dirty="0">
                <a:ea typeface="+mj-ea"/>
                <a:cs typeface="+mj-cs"/>
              </a:rPr>
              <a:t/>
            </a:r>
            <a:br>
              <a:rPr lang="en-US" dirty="0">
                <a:ea typeface="+mj-ea"/>
                <a:cs typeface="+mj-cs"/>
              </a:rPr>
            </a:br>
            <a:r>
              <a:rPr lang="en-US" i="1" dirty="0">
                <a:ea typeface="+mj-ea"/>
                <a:cs typeface="+mj-cs"/>
              </a:rPr>
              <a:t>Fish Ecology </a:t>
            </a:r>
            <a:br>
              <a:rPr lang="en-US" i="1" dirty="0">
                <a:ea typeface="+mj-ea"/>
                <a:cs typeface="+mj-cs"/>
              </a:rPr>
            </a:br>
            <a:r>
              <a:rPr lang="en-US" i="1" dirty="0">
                <a:ea typeface="+mj-ea"/>
                <a:cs typeface="+mj-cs"/>
              </a:rPr>
              <a:t>and Habitat</a:t>
            </a:r>
          </a:p>
        </p:txBody>
      </p:sp>
      <p:sp>
        <p:nvSpPr>
          <p:cNvPr id="70660" name="Text Placeholder 8"/>
          <p:cNvSpPr>
            <a:spLocks noGrp="1"/>
          </p:cNvSpPr>
          <p:nvPr>
            <p:ph type="subTitle" idx="1"/>
          </p:nvPr>
        </p:nvSpPr>
        <p:spPr>
          <a:xfrm>
            <a:off x="1524000" y="3544888"/>
            <a:ext cx="26670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John Kaneko MS, DVM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Hawaii Seafood Council</a:t>
            </a:r>
          </a:p>
        </p:txBody>
      </p:sp>
      <p:pic>
        <p:nvPicPr>
          <p:cNvPr id="70661" name="Picture Placeholder 11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6" t="1602" r="-39893" b="-1602"/>
          <a:stretch>
            <a:fillRect/>
          </a:stretch>
        </p:blipFill>
        <p:spPr/>
      </p:pic>
      <p:sp>
        <p:nvSpPr>
          <p:cNvPr id="70662" name="Text Placeholder 10"/>
          <p:cNvSpPr txBox="1">
            <a:spLocks/>
          </p:cNvSpPr>
          <p:nvPr/>
        </p:nvSpPr>
        <p:spPr bwMode="auto">
          <a:xfrm>
            <a:off x="6428696" y="6205538"/>
            <a:ext cx="25753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rgbClr val="5C5C5C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7F7F7F"/>
                </a:solidFill>
              </a:rPr>
              <a:t>Photo: Octavio </a:t>
            </a:r>
            <a:r>
              <a:rPr lang="en-US" altLang="en-US" sz="1600" dirty="0" err="1">
                <a:solidFill>
                  <a:srgbClr val="7F7F7F"/>
                </a:solidFill>
              </a:rPr>
              <a:t>Aburto-Oropeza</a:t>
            </a:r>
            <a:r>
              <a:rPr lang="en-US" altLang="en-US" sz="1600" dirty="0">
                <a:solidFill>
                  <a:srgbClr val="7F7F7F"/>
                </a:solidFill>
              </a:rPr>
              <a:t>/Marine </a:t>
            </a:r>
            <a:r>
              <a:rPr lang="en-US" altLang="en-US" sz="1600" dirty="0" err="1">
                <a:solidFill>
                  <a:srgbClr val="7F7F7F"/>
                </a:solidFill>
              </a:rPr>
              <a:t>Photobank</a:t>
            </a:r>
            <a:r>
              <a:rPr lang="en-US" altLang="en-US" sz="1600" dirty="0">
                <a:solidFill>
                  <a:srgbClr val="7F7F7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Content Placeholder 2" descr="hsc_habitats_20150703_bottomfish.jpg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fish ecology and habitat</a:t>
            </a:r>
          </a:p>
        </p:txBody>
      </p:sp>
      <p:sp>
        <p:nvSpPr>
          <p:cNvPr id="8909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Deep Slope</a:t>
            </a:r>
            <a:endParaRPr lang="en-US" altLang="en-US" sz="1800" smtClean="0">
              <a:latin typeface="Gill Sans MT" panose="020B0502020104020203" pitchFamily="34" charset="0"/>
            </a:endParaRPr>
          </a:p>
        </p:txBody>
      </p:sp>
      <p:sp>
        <p:nvSpPr>
          <p:cNvPr id="89094" name="Content Placeholder 1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Vertical habitat along the substrate from 40m to 500m. </a:t>
            </a: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In Hawaii, the deep slope is characterized by a steep 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r>
              <a:rPr lang="en-US" altLang="en-US" dirty="0" smtClean="0">
                <a:latin typeface="Gill Sans MT" panose="020B0502020104020203" pitchFamily="34" charset="0"/>
              </a:rPr>
              <a:t>(often vertical) slope providing a narrow band of habitat at that depth around each of 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r>
              <a:rPr lang="en-US" altLang="en-US" dirty="0" smtClean="0">
                <a:latin typeface="Gill Sans MT" panose="020B0502020104020203" pitchFamily="34" charset="0"/>
              </a:rPr>
              <a:t>the islands.  </a:t>
            </a: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Species include </a:t>
            </a:r>
            <a:r>
              <a:rPr lang="en-US" altLang="en-US" i="1" dirty="0" err="1" smtClean="0">
                <a:latin typeface="Gill Sans MT" panose="020B0502020104020203" pitchFamily="34" charset="0"/>
              </a:rPr>
              <a:t>onaga</a:t>
            </a:r>
            <a:r>
              <a:rPr lang="en-US" altLang="en-US" dirty="0" smtClean="0">
                <a:latin typeface="Gill Sans MT" panose="020B0502020104020203" pitchFamily="34" charset="0"/>
              </a:rPr>
              <a:t> (</a:t>
            </a:r>
            <a:r>
              <a:rPr lang="en-US" altLang="en-US" dirty="0" err="1" smtClean="0">
                <a:latin typeface="Gill Sans MT" panose="020B0502020104020203" pitchFamily="34" charset="0"/>
              </a:rPr>
              <a:t>longtailed</a:t>
            </a:r>
            <a:r>
              <a:rPr lang="en-US" altLang="en-US" dirty="0" smtClean="0">
                <a:latin typeface="Gill Sans MT" panose="020B0502020104020203" pitchFamily="34" charset="0"/>
              </a:rPr>
              <a:t> red snapper), </a:t>
            </a:r>
            <a:r>
              <a:rPr lang="en-US" altLang="en-US" i="1" dirty="0" err="1" smtClean="0">
                <a:latin typeface="Gill Sans MT" panose="020B0502020104020203" pitchFamily="34" charset="0"/>
              </a:rPr>
              <a:t>opakapaka</a:t>
            </a:r>
            <a:r>
              <a:rPr lang="en-US" altLang="en-US" dirty="0" smtClean="0">
                <a:latin typeface="Gill Sans MT" panose="020B0502020104020203" pitchFamily="34" charset="0"/>
              </a:rPr>
              <a:t> (pink snapper), </a:t>
            </a:r>
            <a:r>
              <a:rPr lang="en-US" altLang="en-US" i="1" dirty="0" err="1" smtClean="0">
                <a:latin typeface="Gill Sans MT" panose="020B0502020104020203" pitchFamily="34" charset="0"/>
              </a:rPr>
              <a:t>hapuupuu</a:t>
            </a:r>
            <a:r>
              <a:rPr lang="en-US" altLang="en-US" dirty="0" smtClean="0">
                <a:latin typeface="Gill Sans MT" panose="020B0502020104020203" pitchFamily="34" charset="0"/>
              </a:rPr>
              <a:t> (sea bass).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42913" y="6129338"/>
            <a:ext cx="8237537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Graphic by Imaginary Office.</a:t>
            </a:r>
          </a:p>
        </p:txBody>
      </p:sp>
      <p:sp>
        <p:nvSpPr>
          <p:cNvPr id="7" name="Rectangle 6"/>
          <p:cNvSpPr/>
          <p:nvPr/>
        </p:nvSpPr>
        <p:spPr>
          <a:xfrm>
            <a:off x="5557838" y="2847975"/>
            <a:ext cx="1366837" cy="957263"/>
          </a:xfrm>
          <a:prstGeom prst="rect">
            <a:avLst/>
          </a:prstGeom>
          <a:noFill/>
          <a:ln w="1905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fish ecology and habitat</a:t>
            </a:r>
          </a:p>
        </p:txBody>
      </p:sp>
      <p:sp>
        <p:nvSpPr>
          <p:cNvPr id="9114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Coral Reef</a:t>
            </a:r>
          </a:p>
        </p:txBody>
      </p:sp>
      <p:sp>
        <p:nvSpPr>
          <p:cNvPr id="91141" name="Content Placeholder 1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Coral reefs are made up of limestone (calcium carbonate) structures produced by colonies of coral polyps (cnidarians) that have a symbiotic relationship with algae species (zooxanthellae). 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The coral polyps form colonies that provide a habitat and substrate for the algae.</a:t>
            </a:r>
          </a:p>
        </p:txBody>
      </p:sp>
      <p:pic>
        <p:nvPicPr>
          <p:cNvPr id="91142" name="Content Placeholder 7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Photo: Amanda Pollock/USFWS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fish ecology and habitat</a:t>
            </a:r>
          </a:p>
        </p:txBody>
      </p:sp>
      <p:sp>
        <p:nvSpPr>
          <p:cNvPr id="9318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Coral Reef</a:t>
            </a:r>
          </a:p>
        </p:txBody>
      </p:sp>
      <p:sp>
        <p:nvSpPr>
          <p:cNvPr id="93189" name="Content Placeholder 1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The algae in turn provide nutrients for the coral polyps derived from photosynthesis.  </a:t>
            </a: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Species of reef fish include 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r>
              <a:rPr lang="en-US" altLang="en-US" i="1" dirty="0" err="1" smtClean="0">
                <a:latin typeface="Gill Sans MT" panose="020B0502020104020203" pitchFamily="34" charset="0"/>
              </a:rPr>
              <a:t>uhu</a:t>
            </a:r>
            <a:r>
              <a:rPr lang="en-US" altLang="en-US" dirty="0" smtClean="0">
                <a:latin typeface="Gill Sans MT" panose="020B0502020104020203" pitchFamily="34" charset="0"/>
              </a:rPr>
              <a:t> (parrotfish), </a:t>
            </a:r>
            <a:r>
              <a:rPr lang="en-US" altLang="en-US" i="1" dirty="0" err="1" smtClean="0">
                <a:latin typeface="Gill Sans MT" panose="020B0502020104020203" pitchFamily="34" charset="0"/>
              </a:rPr>
              <a:t>palani</a:t>
            </a:r>
            <a:r>
              <a:rPr lang="en-US" altLang="en-US" i="1" dirty="0" smtClean="0">
                <a:latin typeface="Gill Sans MT" panose="020B0502020104020203" pitchFamily="34" charset="0"/>
              </a:rPr>
              <a:t> </a:t>
            </a:r>
            <a:r>
              <a:rPr lang="en-US" altLang="en-US" dirty="0" smtClean="0">
                <a:latin typeface="Gill Sans MT" panose="020B0502020104020203" pitchFamily="34" charset="0"/>
              </a:rPr>
              <a:t>(surgeonfish), </a:t>
            </a:r>
            <a:r>
              <a:rPr lang="en-US" altLang="en-US" i="1" dirty="0" err="1" smtClean="0">
                <a:latin typeface="Gill Sans MT" panose="020B0502020104020203" pitchFamily="34" charset="0"/>
              </a:rPr>
              <a:t>kumu</a:t>
            </a:r>
            <a:r>
              <a:rPr lang="en-US" altLang="en-US" dirty="0" smtClean="0">
                <a:latin typeface="Gill Sans MT" panose="020B0502020104020203" pitchFamily="34" charset="0"/>
              </a:rPr>
              <a:t> (goatfish).</a:t>
            </a:r>
          </a:p>
        </p:txBody>
      </p:sp>
      <p:pic>
        <p:nvPicPr>
          <p:cNvPr id="93190" name="Content Placeholder 7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Photo: </a:t>
            </a:r>
            <a:r>
              <a:rPr lang="en-US" dirty="0" smtClean="0">
                <a:ea typeface="+mn-ea"/>
                <a:cs typeface="+mn-cs"/>
              </a:rPr>
              <a:t>Troy </a:t>
            </a:r>
            <a:r>
              <a:rPr lang="en-US" dirty="0">
                <a:ea typeface="+mn-ea"/>
                <a:cs typeface="+mn-cs"/>
              </a:rPr>
              <a:t>McKaskle (cc)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fish ecology and habitat</a:t>
            </a:r>
          </a:p>
        </p:txBody>
      </p:sp>
      <p:sp>
        <p:nvSpPr>
          <p:cNvPr id="9523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Coastal Pelagic Species</a:t>
            </a:r>
          </a:p>
        </p:txBody>
      </p:sp>
      <p:sp>
        <p:nvSpPr>
          <p:cNvPr id="95237" name="Content Placeholder 1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Schooling fish that occur in coastal waters but are not associated with the bottom. </a:t>
            </a: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Most feed on plankton and 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r>
              <a:rPr lang="en-US" altLang="en-US" dirty="0" smtClean="0">
                <a:latin typeface="Gill Sans MT" panose="020B0502020104020203" pitchFamily="34" charset="0"/>
              </a:rPr>
              <a:t>are a main food source for higher-level predators such 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r>
              <a:rPr lang="en-US" altLang="en-US" dirty="0" smtClean="0">
                <a:latin typeface="Gill Sans MT" panose="020B0502020104020203" pitchFamily="34" charset="0"/>
              </a:rPr>
              <a:t>as jacks, tuna and humans. </a:t>
            </a: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Species include 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r>
              <a:rPr lang="en-US" altLang="en-US" i="1" dirty="0" smtClean="0">
                <a:latin typeface="Gill Sans MT" panose="020B0502020104020203" pitchFamily="34" charset="0"/>
              </a:rPr>
              <a:t>opelu</a:t>
            </a:r>
            <a:r>
              <a:rPr lang="en-US" altLang="en-US" dirty="0" smtClean="0">
                <a:latin typeface="Gill Sans MT" panose="020B0502020104020203" pitchFamily="34" charset="0"/>
              </a:rPr>
              <a:t> (mackerel scad) and 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r>
              <a:rPr lang="en-US" altLang="en-US" i="1" dirty="0" smtClean="0">
                <a:latin typeface="Gill Sans MT" panose="020B0502020104020203" pitchFamily="34" charset="0"/>
              </a:rPr>
              <a:t>akule</a:t>
            </a:r>
            <a:r>
              <a:rPr lang="en-US" altLang="en-US" dirty="0" smtClean="0">
                <a:latin typeface="Gill Sans MT" panose="020B0502020104020203" pitchFamily="34" charset="0"/>
              </a:rPr>
              <a:t> (bigeye scad).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Photo: </a:t>
            </a:r>
            <a:r>
              <a:rPr lang="en-US" dirty="0" smtClean="0">
                <a:ea typeface="+mn-ea"/>
                <a:cs typeface="+mn-cs"/>
              </a:rPr>
              <a:t>John Kaneko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95239" name="Content Placeholder 1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241550"/>
            <a:ext cx="4038600" cy="269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fish ecology and habitat</a:t>
            </a:r>
          </a:p>
        </p:txBody>
      </p:sp>
      <p:sp>
        <p:nvSpPr>
          <p:cNvPr id="9728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Estuarine</a:t>
            </a:r>
          </a:p>
        </p:txBody>
      </p:sp>
      <p:sp>
        <p:nvSpPr>
          <p:cNvPr id="97285" name="Content Placeholder 1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Occurs in estuaries where fresh and seawater mix to create a brackish (intermediate salinity) habitat.</a:t>
            </a: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An estuary may occur at a river’s mouth where sea 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r>
              <a:rPr lang="en-US" altLang="en-US" dirty="0" smtClean="0">
                <a:latin typeface="Gill Sans MT" panose="020B0502020104020203" pitchFamily="34" charset="0"/>
              </a:rPr>
              <a:t>water becomes diluted by freshwater.</a:t>
            </a: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Species of estuarine fish include mullet and milkfish.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Photo: John </a:t>
            </a:r>
            <a:r>
              <a:rPr lang="en-US" dirty="0" smtClean="0">
                <a:ea typeface="+mn-ea"/>
                <a:cs typeface="+mn-cs"/>
              </a:rPr>
              <a:t>Kaneko 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97287" name="Content Placeholder 2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073275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Placeholder 7" descr="MarinePhotoBank_Portafolio04_OctavioAburto.jpg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r="5423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3613" y="0"/>
            <a:ext cx="3471862" cy="6858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dirty="0" smtClean="0">
                <a:ea typeface="+mj-ea"/>
                <a:cs typeface="+mj-cs"/>
              </a:rPr>
              <a:t>Fish Ecology &amp; Habitat</a:t>
            </a:r>
            <a:endParaRPr lang="en-US" i="1" dirty="0">
              <a:ea typeface="+mj-ea"/>
              <a:cs typeface="+mj-cs"/>
            </a:endParaRPr>
          </a:p>
        </p:txBody>
      </p:sp>
      <p:sp>
        <p:nvSpPr>
          <p:cNvPr id="99332" name="Content Placeholder 2"/>
          <p:cNvSpPr>
            <a:spLocks noGrp="1"/>
          </p:cNvSpPr>
          <p:nvPr>
            <p:ph type="subTitle" idx="1"/>
          </p:nvPr>
        </p:nvSpPr>
        <p:spPr>
          <a:xfrm>
            <a:off x="5197475" y="3194050"/>
            <a:ext cx="26670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Written by John Kaneko MS, DVM, Hawaii Seafood Council, Honolulu, Hawaii</a:t>
            </a: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July 2015</a:t>
            </a:r>
          </a:p>
          <a:p>
            <a:pPr eaLnBrk="1" hangingPunct="1"/>
            <a:endParaRPr lang="en-US" altLang="en-US" dirty="0" smtClean="0">
              <a:latin typeface="Gill Sans MT" panose="020B0502020104020203" pitchFamily="34" charset="0"/>
            </a:endParaRP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With support from the 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r>
              <a:rPr lang="en-US" altLang="en-US" dirty="0" smtClean="0">
                <a:latin typeface="Gill Sans MT" panose="020B0502020104020203" pitchFamily="34" charset="0"/>
              </a:rPr>
              <a:t>Harold K.L Castle Foundation</a:t>
            </a:r>
          </a:p>
        </p:txBody>
      </p:sp>
      <p:pic>
        <p:nvPicPr>
          <p:cNvPr id="99333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956" b="-138956"/>
          <a:stretch>
            <a:fillRect/>
          </a:stretch>
        </p:blipFill>
        <p:spPr>
          <a:xfrm>
            <a:off x="5162550" y="5815013"/>
            <a:ext cx="2641600" cy="1042987"/>
          </a:xfrm>
        </p:spPr>
      </p:pic>
      <p:sp>
        <p:nvSpPr>
          <p:cNvPr id="99334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60338" y="6208713"/>
            <a:ext cx="2763837" cy="4572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Photo: Octavio Aburto-Oropeza/Marine Photobank</a:t>
            </a:r>
          </a:p>
        </p:txBody>
      </p:sp>
      <p:pic>
        <p:nvPicPr>
          <p:cNvPr id="9933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4622800"/>
            <a:ext cx="1293812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4740275"/>
            <a:ext cx="15763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fish ecology and habitat</a:t>
            </a:r>
          </a:p>
        </p:txBody>
      </p:sp>
      <p:sp>
        <p:nvSpPr>
          <p:cNvPr id="7270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Marine Fish Ecology and Habitat Include:</a:t>
            </a:r>
          </a:p>
        </p:txBody>
      </p:sp>
      <p:sp>
        <p:nvSpPr>
          <p:cNvPr id="72709" name="Content Placeholder 7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Pelagic</a:t>
            </a:r>
            <a:br>
              <a:rPr lang="en-US" altLang="en-US" smtClean="0">
                <a:latin typeface="Gill Sans MT" panose="020B0502020104020203" pitchFamily="34" charset="0"/>
              </a:rPr>
            </a:br>
            <a:r>
              <a:rPr lang="en-US" altLang="en-US" smtClean="0">
                <a:latin typeface="Gill Sans MT" panose="020B0502020104020203" pitchFamily="34" charset="0"/>
              </a:rPr>
              <a:t>(Epipelagic, Mesopelagic)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Bathypelagic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Benthic or Demersal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Coral Reef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Deep Slope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Estuarine </a:t>
            </a:r>
          </a:p>
        </p:txBody>
      </p:sp>
      <p:pic>
        <p:nvPicPr>
          <p:cNvPr id="72710" name="Content Placeholder 1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Graphic by Imaginary Office.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fish ecology and habitat</a:t>
            </a:r>
          </a:p>
        </p:txBody>
      </p:sp>
      <p:sp>
        <p:nvSpPr>
          <p:cNvPr id="7475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Pelagic Zone</a:t>
            </a:r>
          </a:p>
        </p:txBody>
      </p:sp>
      <p:sp>
        <p:nvSpPr>
          <p:cNvPr id="74757" name="Content Placeholder 1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Open ocean. Not associated with substrate.  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Within the water column and not the seafloor.  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Generally from the surface to a depth of 1,000m. 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The pelagic zone is divided into zones at depths defined by water temperature, sunlight penetration, and other characteristics. </a:t>
            </a:r>
          </a:p>
        </p:txBody>
      </p:sp>
      <p:pic>
        <p:nvPicPr>
          <p:cNvPr id="74758" name="Content Placeholder 7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Graphic by Imaginary Office.</a:t>
            </a:r>
          </a:p>
        </p:txBody>
      </p:sp>
      <p:sp>
        <p:nvSpPr>
          <p:cNvPr id="9" name="Rectangle 8"/>
          <p:cNvSpPr/>
          <p:nvPr/>
        </p:nvSpPr>
        <p:spPr>
          <a:xfrm>
            <a:off x="5092700" y="2667000"/>
            <a:ext cx="3597275" cy="358775"/>
          </a:xfrm>
          <a:prstGeom prst="rect">
            <a:avLst/>
          </a:prstGeom>
          <a:noFill/>
          <a:ln w="1905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fish ecology and habitat</a:t>
            </a:r>
          </a:p>
        </p:txBody>
      </p:sp>
      <p:sp>
        <p:nvSpPr>
          <p:cNvPr id="7680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Pelagic Zone: Epipelagic</a:t>
            </a:r>
            <a:endParaRPr lang="en-US" altLang="en-US" sz="1800" i="1" smtClean="0">
              <a:latin typeface="Gill Sans MT" panose="020B0502020104020203" pitchFamily="34" charset="0"/>
            </a:endParaRPr>
          </a:p>
        </p:txBody>
      </p:sp>
      <p:sp>
        <p:nvSpPr>
          <p:cNvPr id="76805" name="Content Placeholder 1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From the surface to 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r>
              <a:rPr lang="en-US" altLang="en-US" dirty="0" smtClean="0">
                <a:latin typeface="Gill Sans MT" panose="020B0502020104020203" pitchFamily="34" charset="0"/>
              </a:rPr>
              <a:t>200m depth where sunlight penetrates.</a:t>
            </a: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Water temperatures 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r>
              <a:rPr lang="en-US" altLang="en-US" dirty="0" smtClean="0">
                <a:latin typeface="Gill Sans MT" panose="020B0502020104020203" pitchFamily="34" charset="0"/>
              </a:rPr>
              <a:t>are higher compared with </a:t>
            </a:r>
            <a:br>
              <a:rPr lang="en-US" altLang="en-US" dirty="0" smtClean="0">
                <a:latin typeface="Gill Sans MT" panose="020B0502020104020203" pitchFamily="34" charset="0"/>
              </a:rPr>
            </a:br>
            <a:r>
              <a:rPr lang="en-US" altLang="en-US" dirty="0" smtClean="0">
                <a:latin typeface="Gill Sans MT" panose="020B0502020104020203" pitchFamily="34" charset="0"/>
              </a:rPr>
              <a:t>greater depths.  </a:t>
            </a: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Trolling gear, handline gear and pelagic longline gear place hooks to catch fish within the epipelagic zone. </a:t>
            </a:r>
          </a:p>
        </p:txBody>
      </p:sp>
      <p:pic>
        <p:nvPicPr>
          <p:cNvPr id="76806" name="Content Placeholder 7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Graphic by Imaginary Office.</a:t>
            </a:r>
          </a:p>
        </p:txBody>
      </p:sp>
      <p:sp>
        <p:nvSpPr>
          <p:cNvPr id="9" name="Rectangle 8"/>
          <p:cNvSpPr/>
          <p:nvPr/>
        </p:nvSpPr>
        <p:spPr>
          <a:xfrm>
            <a:off x="5054600" y="2667000"/>
            <a:ext cx="3635375" cy="101600"/>
          </a:xfrm>
          <a:prstGeom prst="rect">
            <a:avLst/>
          </a:prstGeom>
          <a:noFill/>
          <a:ln w="1905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fish ecology and habitat</a:t>
            </a:r>
          </a:p>
        </p:txBody>
      </p:sp>
      <p:sp>
        <p:nvSpPr>
          <p:cNvPr id="7885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Pelagic Zone: Epipelagic</a:t>
            </a:r>
            <a:endParaRPr lang="en-US" altLang="en-US" sz="1800" i="1" smtClean="0">
              <a:latin typeface="Gill Sans MT" panose="020B0502020104020203" pitchFamily="34" charset="0"/>
            </a:endParaRPr>
          </a:p>
        </p:txBody>
      </p:sp>
      <p:sp>
        <p:nvSpPr>
          <p:cNvPr id="78853" name="Content Placeholder 1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Shallow-set longline (swordfish) gear places hooks within the upper 100m. </a:t>
            </a: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Deep-set longline (bigeye tuna) gear places hooks between 70 and 350m</a:t>
            </a:r>
            <a:r>
              <a:rPr lang="en-US" altLang="en-US" dirty="0">
                <a:latin typeface="Gill Sans MT" panose="020B0502020104020203" pitchFamily="34" charset="0"/>
              </a:rPr>
              <a:t> </a:t>
            </a:r>
            <a:r>
              <a:rPr lang="en-US" altLang="en-US" dirty="0" smtClean="0">
                <a:latin typeface="Gill Sans MT" panose="020B0502020104020203" pitchFamily="34" charset="0"/>
              </a:rPr>
              <a:t>with deeper hooks in the mesopelagic zone.</a:t>
            </a:r>
            <a:endParaRPr lang="en-US" altLang="en-US" sz="1800" dirty="0" smtClean="0">
              <a:latin typeface="Gill Sans MT" panose="020B0502020104020203" pitchFamily="34" charset="0"/>
            </a:endParaRPr>
          </a:p>
        </p:txBody>
      </p:sp>
      <p:pic>
        <p:nvPicPr>
          <p:cNvPr id="78854" name="Content Placeholder 7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Graphic by Imaginary Office.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fish </a:t>
            </a:r>
            <a:r>
              <a:rPr lang="en-US" dirty="0">
                <a:ea typeface="+mj-ea"/>
                <a:cs typeface="+mj-cs"/>
              </a:rPr>
              <a:t>ecology and habitat</a:t>
            </a:r>
          </a:p>
        </p:txBody>
      </p:sp>
      <p:sp>
        <p:nvSpPr>
          <p:cNvPr id="8090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Pelagic Zone: Mesopelagic</a:t>
            </a:r>
            <a:endParaRPr lang="en-US" altLang="en-US" sz="1800" smtClean="0">
              <a:latin typeface="Gill Sans MT" panose="020B0502020104020203" pitchFamily="34" charset="0"/>
            </a:endParaRPr>
          </a:p>
        </p:txBody>
      </p:sp>
      <p:sp>
        <p:nvSpPr>
          <p:cNvPr id="80901" name="Content Placeholder 1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Extends from 200m to </a:t>
            </a:r>
            <a:br>
              <a:rPr lang="en-US" altLang="en-US" smtClean="0">
                <a:latin typeface="Gill Sans MT" panose="020B0502020104020203" pitchFamily="34" charset="0"/>
              </a:rPr>
            </a:br>
            <a:r>
              <a:rPr lang="en-US" altLang="en-US" smtClean="0">
                <a:latin typeface="Gill Sans MT" panose="020B0502020104020203" pitchFamily="34" charset="0"/>
              </a:rPr>
              <a:t>1,000m depth. 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The </a:t>
            </a:r>
            <a:r>
              <a:rPr lang="en-US" altLang="en-US" i="1" smtClean="0">
                <a:latin typeface="Gill Sans MT" panose="020B0502020104020203" pitchFamily="34" charset="0"/>
              </a:rPr>
              <a:t>thermocline</a:t>
            </a:r>
            <a:r>
              <a:rPr lang="en-US" altLang="en-US" smtClean="0">
                <a:latin typeface="Gill Sans MT" panose="020B0502020104020203" pitchFamily="34" charset="0"/>
              </a:rPr>
              <a:t> may occur in this zone. It is characterized by a steep drop in water temperature with increasing depth and differs in depth across the ocean.</a:t>
            </a:r>
          </a:p>
        </p:txBody>
      </p:sp>
      <p:pic>
        <p:nvPicPr>
          <p:cNvPr id="80902" name="Content Placeholder 7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Graphic by Imaginary Office.</a:t>
            </a:r>
          </a:p>
        </p:txBody>
      </p:sp>
      <p:sp>
        <p:nvSpPr>
          <p:cNvPr id="9" name="Rectangle 8"/>
          <p:cNvSpPr/>
          <p:nvPr/>
        </p:nvSpPr>
        <p:spPr>
          <a:xfrm>
            <a:off x="5111750" y="2757488"/>
            <a:ext cx="3578225" cy="274637"/>
          </a:xfrm>
          <a:prstGeom prst="rect">
            <a:avLst/>
          </a:prstGeom>
          <a:noFill/>
          <a:ln w="1905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fish ecology and habitat</a:t>
            </a:r>
          </a:p>
        </p:txBody>
      </p:sp>
      <p:sp>
        <p:nvSpPr>
          <p:cNvPr id="8294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Pelagic Zone: Mesopelagic</a:t>
            </a:r>
            <a:endParaRPr lang="en-US" altLang="en-US" sz="1800" smtClean="0">
              <a:latin typeface="Gill Sans MT" panose="020B0502020104020203" pitchFamily="34" charset="0"/>
            </a:endParaRPr>
          </a:p>
        </p:txBody>
      </p:sp>
      <p:sp>
        <p:nvSpPr>
          <p:cNvPr id="82949" name="Content Placeholder 1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The thermocline may straddle the epipelagic and mesopelagic zones. It is a barrier between the upper mixed layer and the relatively calm waters below. 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Deep-set longline fishing method in Hawaii sets the shallowest hooks at 70m in the epipelagic zone and the deepest hooks at about 350m in the mesopelagic zone.</a:t>
            </a:r>
          </a:p>
        </p:txBody>
      </p:sp>
      <p:pic>
        <p:nvPicPr>
          <p:cNvPr id="82950" name="Content Placeholder 9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Graphic by Imaginary Office.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fish ecology and habitat</a:t>
            </a:r>
          </a:p>
        </p:txBody>
      </p:sp>
      <p:sp>
        <p:nvSpPr>
          <p:cNvPr id="8499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Bathypelagic</a:t>
            </a:r>
          </a:p>
        </p:txBody>
      </p:sp>
      <p:sp>
        <p:nvSpPr>
          <p:cNvPr id="84997" name="Content Placeholder 1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Extends from 1,000 to 4,000m depth.  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Well below the reach of pelagic longline fishing gear.</a:t>
            </a:r>
          </a:p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Below that is the </a:t>
            </a:r>
            <a:r>
              <a:rPr lang="en-US" altLang="en-US" i="1" smtClean="0">
                <a:latin typeface="Gill Sans MT" panose="020B0502020104020203" pitchFamily="34" charset="0"/>
              </a:rPr>
              <a:t>abyssopelagic zone</a:t>
            </a:r>
            <a:r>
              <a:rPr lang="en-US" altLang="en-US" smtClean="0">
                <a:latin typeface="Gill Sans MT" panose="020B0502020104020203" pitchFamily="34" charset="0"/>
              </a:rPr>
              <a:t> characterized by very cold water and no sunlight penetration.</a:t>
            </a:r>
          </a:p>
        </p:txBody>
      </p:sp>
      <p:pic>
        <p:nvPicPr>
          <p:cNvPr id="84998" name="Content Placeholder 7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Graphic by Imaginary Office.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27688" y="3032125"/>
            <a:ext cx="3062287" cy="1130300"/>
          </a:xfrm>
          <a:prstGeom prst="rect">
            <a:avLst/>
          </a:prstGeom>
          <a:noFill/>
          <a:ln w="1905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3"/>
          </p:nvPr>
        </p:nvSpPr>
        <p:spPr>
          <a:xfrm>
            <a:off x="457200" y="6356350"/>
            <a:ext cx="1789110" cy="365125"/>
          </a:xfrm>
        </p:spPr>
        <p:txBody>
          <a:bodyPr/>
          <a:lstStyle/>
          <a:p>
            <a:pPr>
              <a:defRPr/>
            </a:pPr>
            <a:r>
              <a:rPr lang="en-US"/>
              <a:t>Hawaii Seafood Council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fish ecology and habitat</a:t>
            </a:r>
          </a:p>
        </p:txBody>
      </p:sp>
      <p:sp>
        <p:nvSpPr>
          <p:cNvPr id="8704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7675" y="890588"/>
            <a:ext cx="8232775" cy="55245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Gill Sans MT" panose="020B0502020104020203" pitchFamily="34" charset="0"/>
              </a:rPr>
              <a:t>Benthic or Demersal Zone</a:t>
            </a:r>
          </a:p>
        </p:txBody>
      </p:sp>
      <p:sp>
        <p:nvSpPr>
          <p:cNvPr id="87045" name="Content Placeholder 1"/>
          <p:cNvSpPr>
            <a:spLocks noGrp="1"/>
          </p:cNvSpPr>
          <p:nvPr>
            <p:ph sz="quarter" idx="19"/>
          </p:nvPr>
        </p:nvSpPr>
        <p:spPr>
          <a:xfrm>
            <a:off x="450850" y="1568450"/>
            <a:ext cx="4038600" cy="40386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Pertains to habitat on the seafloor or bottom substrate.</a:t>
            </a: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Benthic or demersal fish live in close relation with the bottom. </a:t>
            </a:r>
          </a:p>
          <a:p>
            <a:pPr eaLnBrk="1" hangingPunct="1"/>
            <a:r>
              <a:rPr lang="en-US" altLang="en-US" dirty="0" smtClean="0">
                <a:latin typeface="Gill Sans MT" panose="020B0502020104020203" pitchFamily="34" charset="0"/>
              </a:rPr>
              <a:t>Deepwater shrimp (</a:t>
            </a:r>
            <a:r>
              <a:rPr lang="en-US" altLang="en-US" i="1" smtClean="0">
                <a:latin typeface="Gill Sans MT" panose="020B0502020104020203" pitchFamily="34" charset="0"/>
              </a:rPr>
              <a:t>amaebi</a:t>
            </a:r>
            <a:r>
              <a:rPr lang="en-US" altLang="en-US" dirty="0" smtClean="0">
                <a:latin typeface="Gill Sans MT" panose="020B0502020104020203" pitchFamily="34" charset="0"/>
              </a:rPr>
              <a:t>) are found between 350 and 850 m. </a:t>
            </a:r>
          </a:p>
        </p:txBody>
      </p:sp>
      <p:pic>
        <p:nvPicPr>
          <p:cNvPr id="87046" name="Content Placeholder 7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1568450"/>
            <a:ext cx="4038600" cy="4038600"/>
          </a:xfrm>
        </p:spPr>
      </p:pic>
      <p:sp>
        <p:nvSpPr>
          <p:cNvPr id="13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450850" y="5711825"/>
            <a:ext cx="8237538" cy="454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n-ea"/>
                <a:cs typeface="+mn-cs"/>
              </a:rPr>
              <a:t>Graphic by Imaginary Office.</a:t>
            </a:r>
          </a:p>
        </p:txBody>
      </p:sp>
      <p:sp>
        <p:nvSpPr>
          <p:cNvPr id="74759" name="Freeform 74758"/>
          <p:cNvSpPr/>
          <p:nvPr/>
        </p:nvSpPr>
        <p:spPr>
          <a:xfrm>
            <a:off x="4641850" y="2649538"/>
            <a:ext cx="4054475" cy="2965450"/>
          </a:xfrm>
          <a:custGeom>
            <a:avLst/>
            <a:gdLst>
              <a:gd name="connsiteX0" fmla="*/ 4053197 w 4053197"/>
              <a:gd name="connsiteY0" fmla="*/ 2947064 h 2965293"/>
              <a:gd name="connsiteX1" fmla="*/ 4047120 w 4053197"/>
              <a:gd name="connsiteY1" fmla="*/ 2491333 h 2965293"/>
              <a:gd name="connsiteX2" fmla="*/ 996588 w 4053197"/>
              <a:gd name="connsiteY2" fmla="*/ 2515638 h 2965293"/>
              <a:gd name="connsiteX3" fmla="*/ 735288 w 4053197"/>
              <a:gd name="connsiteY3" fmla="*/ 2248276 h 2965293"/>
              <a:gd name="connsiteX4" fmla="*/ 394990 w 4053197"/>
              <a:gd name="connsiteY4" fmla="*/ 103299 h 2965293"/>
              <a:gd name="connsiteX5" fmla="*/ 303838 w 4053197"/>
              <a:gd name="connsiteY5" fmla="*/ 6077 h 2965293"/>
              <a:gd name="connsiteX6" fmla="*/ 6077 w 4053197"/>
              <a:gd name="connsiteY6" fmla="*/ 0 h 2965293"/>
              <a:gd name="connsiteX7" fmla="*/ 0 w 4053197"/>
              <a:gd name="connsiteY7" fmla="*/ 2965293 h 2965293"/>
              <a:gd name="connsiteX8" fmla="*/ 4053197 w 4053197"/>
              <a:gd name="connsiteY8" fmla="*/ 2947064 h 296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3197" h="2965293">
                <a:moveTo>
                  <a:pt x="4053197" y="2947064"/>
                </a:moveTo>
                <a:cubicBezTo>
                  <a:pt x="4051171" y="2795154"/>
                  <a:pt x="4049146" y="2643243"/>
                  <a:pt x="4047120" y="2491333"/>
                </a:cubicBezTo>
                <a:lnTo>
                  <a:pt x="996588" y="2515638"/>
                </a:lnTo>
                <a:lnTo>
                  <a:pt x="735288" y="2248276"/>
                </a:lnTo>
                <a:lnTo>
                  <a:pt x="394990" y="103299"/>
                </a:lnTo>
                <a:lnTo>
                  <a:pt x="303838" y="6077"/>
                </a:lnTo>
                <a:lnTo>
                  <a:pt x="6077" y="0"/>
                </a:lnTo>
                <a:cubicBezTo>
                  <a:pt x="4051" y="988431"/>
                  <a:pt x="2026" y="1976862"/>
                  <a:pt x="0" y="2965293"/>
                </a:cubicBezTo>
                <a:lnTo>
                  <a:pt x="4053197" y="2947064"/>
                </a:lnTo>
                <a:close/>
              </a:path>
            </a:pathLst>
          </a:custGeom>
          <a:noFill/>
          <a:ln w="1905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sc_template_20150630_final">
  <a:themeElements>
    <a:clrScheme name="hsc_theme_20150630">
      <a:dk1>
        <a:srgbClr val="252525"/>
      </a:dk1>
      <a:lt1>
        <a:srgbClr val="FFFFFF"/>
      </a:lt1>
      <a:dk2>
        <a:srgbClr val="515151"/>
      </a:dk2>
      <a:lt2>
        <a:srgbClr val="D4D4D4"/>
      </a:lt2>
      <a:accent1>
        <a:srgbClr val="008ABD"/>
      </a:accent1>
      <a:accent2>
        <a:srgbClr val="004680"/>
      </a:accent2>
      <a:accent3>
        <a:srgbClr val="009B8A"/>
      </a:accent3>
      <a:accent4>
        <a:srgbClr val="93B901"/>
      </a:accent4>
      <a:accent5>
        <a:srgbClr val="FF8000"/>
      </a:accent5>
      <a:accent6>
        <a:srgbClr val="808080"/>
      </a:accent6>
      <a:hlink>
        <a:srgbClr val="808080"/>
      </a:hlink>
      <a:folHlink>
        <a:srgbClr val="808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sc_sustainability_20150508.potx" id="{D41C1A05-2E8D-4D3B-B64F-F0979817661D}" vid="{1ACC69AE-8F20-4105-82AE-83134E8DE7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5384</TotalTime>
  <Words>706</Words>
  <Application>Microsoft Office PowerPoint</Application>
  <PresentationFormat>On-screen Show (4:3)</PresentationFormat>
  <Paragraphs>145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MS PGothic</vt:lpstr>
      <vt:lpstr>Arial</vt:lpstr>
      <vt:lpstr>Gill Sans MT</vt:lpstr>
      <vt:lpstr>hsc_template_20150630_final</vt:lpstr>
      <vt:lpstr> Fish Ecology  and Habitat</vt:lpstr>
      <vt:lpstr>fish ecology and habitat</vt:lpstr>
      <vt:lpstr>fish ecology and habitat</vt:lpstr>
      <vt:lpstr>fish ecology and habitat</vt:lpstr>
      <vt:lpstr>fish ecology and habitat</vt:lpstr>
      <vt:lpstr>fish ecology and habitat</vt:lpstr>
      <vt:lpstr>fish ecology and habitat</vt:lpstr>
      <vt:lpstr>fish ecology and habitat</vt:lpstr>
      <vt:lpstr>fish ecology and habitat</vt:lpstr>
      <vt:lpstr>fish ecology and habitat</vt:lpstr>
      <vt:lpstr>fish ecology and habitat</vt:lpstr>
      <vt:lpstr>fish ecology and habitat</vt:lpstr>
      <vt:lpstr>fish ecology and habitat</vt:lpstr>
      <vt:lpstr>fish ecology and habitat</vt:lpstr>
      <vt:lpstr>Fish Ecology &amp; Habitat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Hawaii Seafood Council: edu</dc:title>
  <dc:subject/>
  <dc:creator>JJK</dc:creator>
  <cp:keywords/>
  <dc:description/>
  <cp:lastModifiedBy>Yvette</cp:lastModifiedBy>
  <cp:revision>493</cp:revision>
  <cp:lastPrinted>2018-01-17T19:00:03Z</cp:lastPrinted>
  <dcterms:created xsi:type="dcterms:W3CDTF">2015-04-17T18:58:48Z</dcterms:created>
  <dcterms:modified xsi:type="dcterms:W3CDTF">2018-01-17T19:11:23Z</dcterms:modified>
  <cp:category/>
</cp:coreProperties>
</file>