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6" r:id="rId1"/>
  </p:sldMasterIdLst>
  <p:notesMasterIdLst>
    <p:notesMasterId r:id="rId30"/>
  </p:notesMasterIdLst>
  <p:handoutMasterIdLst>
    <p:handoutMasterId r:id="rId31"/>
  </p:handoutMasterIdLst>
  <p:sldIdLst>
    <p:sldId id="257" r:id="rId2"/>
    <p:sldId id="259" r:id="rId3"/>
    <p:sldId id="313" r:id="rId4"/>
    <p:sldId id="262" r:id="rId5"/>
    <p:sldId id="316" r:id="rId6"/>
    <p:sldId id="317" r:id="rId7"/>
    <p:sldId id="318" r:id="rId8"/>
    <p:sldId id="319" r:id="rId9"/>
    <p:sldId id="320" r:id="rId10"/>
    <p:sldId id="314" r:id="rId11"/>
    <p:sldId id="264" r:id="rId12"/>
    <p:sldId id="327" r:id="rId13"/>
    <p:sldId id="326" r:id="rId14"/>
    <p:sldId id="265" r:id="rId15"/>
    <p:sldId id="315" r:id="rId16"/>
    <p:sldId id="266" r:id="rId17"/>
    <p:sldId id="328" r:id="rId18"/>
    <p:sldId id="267" r:id="rId19"/>
    <p:sldId id="321" r:id="rId20"/>
    <p:sldId id="268" r:id="rId21"/>
    <p:sldId id="269" r:id="rId22"/>
    <p:sldId id="338" r:id="rId23"/>
    <p:sldId id="270" r:id="rId24"/>
    <p:sldId id="330" r:id="rId25"/>
    <p:sldId id="271" r:id="rId26"/>
    <p:sldId id="272" r:id="rId27"/>
    <p:sldId id="273" r:id="rId28"/>
    <p:sldId id="260" r:id="rId29"/>
  </p:sldIdLst>
  <p:sldSz cx="9144000" cy="6858000" type="screen4x3"/>
  <p:notesSz cx="7315200" cy="96012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0"/>
        <a:ea typeface="MS PGothic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0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0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0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ill Sans MT" panose="020B0502020104020203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ill Sans MT" panose="020B0502020104020203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ill Sans MT" panose="020B0502020104020203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ill Sans MT" panose="020B0502020104020203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14">
          <p15:clr>
            <a:srgbClr val="A4A3A4"/>
          </p15:clr>
        </p15:guide>
        <p15:guide id="2" pos="267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7F7F7F"/>
    <a:srgbClr val="404040"/>
    <a:srgbClr val="004680"/>
    <a:srgbClr val="00A5D9"/>
    <a:srgbClr val="13250B"/>
    <a:srgbClr val="FF6666"/>
    <a:srgbClr val="00A5FF"/>
    <a:srgbClr val="0046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72" autoAdjust="0"/>
    <p:restoredTop sz="91538" autoAdjust="0"/>
  </p:normalViewPr>
  <p:slideViewPr>
    <p:cSldViewPr snapToGrid="0">
      <p:cViewPr varScale="1">
        <p:scale>
          <a:sx n="103" d="100"/>
          <a:sy n="103" d="100"/>
        </p:scale>
        <p:origin x="1254" y="102"/>
      </p:cViewPr>
      <p:guideLst>
        <p:guide orient="horz" pos="2514"/>
        <p:guide pos="2676"/>
      </p:guideLst>
    </p:cSldViewPr>
  </p:slideViewPr>
  <p:outlineViewPr>
    <p:cViewPr>
      <p:scale>
        <a:sx n="33" d="100"/>
        <a:sy n="33" d="100"/>
      </p:scale>
      <p:origin x="8" y="7249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3444"/>
    </p:cViewPr>
  </p:sorterViewPr>
  <p:notesViewPr>
    <p:cSldViewPr snapToGrid="0">
      <p:cViewPr varScale="1">
        <p:scale>
          <a:sx n="81" d="100"/>
          <a:sy n="81" d="100"/>
        </p:scale>
        <p:origin x="3144" y="108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054429" y="415635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Gill Sans MT"/>
                <a:ea typeface="+mn-ea"/>
                <a:cs typeface="+mn-cs"/>
              </a:defRPr>
            </a:lvl1pPr>
          </a:lstStyle>
          <a:p>
            <a:pPr algn="ctr">
              <a:defRPr/>
            </a:pPr>
            <a:r>
              <a:rPr lang="en-US" smtClean="0"/>
              <a:t>What is a Fishery?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Gill Sans M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Hawaii Seafood Council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/>
            </a:lvl1pPr>
          </a:lstStyle>
          <a:p>
            <a:pPr>
              <a:defRPr/>
            </a:pPr>
            <a:fld id="{4825E5BF-699E-407B-B22D-521E1B99A1A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440886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Gill Sans M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What is a Fishery?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/>
            </a:lvl1pPr>
          </a:lstStyle>
          <a:p>
            <a:pPr>
              <a:defRPr/>
            </a:pPr>
            <a:fld id="{8F10118E-66CA-44A6-A115-8B9AA23355C1}" type="datetime1">
              <a:rPr lang="en-US" altLang="en-US"/>
              <a:pPr>
                <a:defRPr/>
              </a:pPr>
              <a:t>1/17/2018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Gill Sans M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Hawaii Seafood Council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/>
            </a:lvl1pPr>
          </a:lstStyle>
          <a:p>
            <a:pPr>
              <a:defRPr/>
            </a:pPr>
            <a:fld id="{14D6A176-A572-48F9-9A91-9BDAF05B17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4468430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Gill Sans MT"/>
        <a:ea typeface="MS PGothic" panose="020B0600070205080204" pitchFamily="34" charset="-128"/>
        <a:cs typeface="MS PGothic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Gill Sans MT"/>
        <a:ea typeface="MS PGothic" panose="020B0600070205080204" pitchFamily="34" charset="-128"/>
        <a:cs typeface="MS PGothic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Gill Sans MT"/>
        <a:ea typeface="MS PGothic" panose="020B0600070205080204" pitchFamily="34" charset="-128"/>
        <a:cs typeface="MS PGothic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Gill Sans MT"/>
        <a:ea typeface="MS PGothic" panose="020B0600070205080204" pitchFamily="34" charset="-128"/>
        <a:cs typeface="MS PGothic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Gill Sans MT"/>
        <a:ea typeface="MS PGothic" panose="020B0600070205080204" pitchFamily="34" charset="-128"/>
        <a:cs typeface="MS PGothic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Gill Sans MT" panose="020B0502020104020203" pitchFamily="34" charset="0"/>
            </a:endParaRPr>
          </a:p>
        </p:txBody>
      </p:sp>
      <p:sp>
        <p:nvSpPr>
          <p:cNvPr id="14340" name="Footer Placeholder 3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85372" indent="-302066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208265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91571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174878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658184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3141490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624796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4108102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/>
              <a:t>Hawaii Seafood Council</a:t>
            </a:r>
          </a:p>
        </p:txBody>
      </p:sp>
      <p:sp>
        <p:nvSpPr>
          <p:cNvPr id="14341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85372" indent="-302066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208265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91571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174878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658184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3141490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624796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4108102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fld id="{B2FFF181-F0F0-4581-97D3-CB4FF0D4DE9B}" type="slidenum">
              <a:rPr lang="en-US" altLang="en-US" smtClean="0"/>
              <a:pPr/>
              <a:t>1</a:t>
            </a:fld>
            <a:endParaRPr lang="en-US" altLang="en-US" smtClean="0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What is a Fishery?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8055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Gill Sans MT" panose="020B0502020104020203" pitchFamily="34" charset="0"/>
            </a:endParaRP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85372" indent="-302066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208265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91571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174878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658184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3141490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624796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4108102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fld id="{4C23A3F2-C747-468D-A58B-154B97FF5AB4}" type="slidenum">
              <a:rPr lang="en-US" altLang="en-US" smtClean="0"/>
              <a:pPr/>
              <a:t>10</a:t>
            </a:fld>
            <a:endParaRPr lang="en-US" altLang="en-US" smtClean="0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What is a Fishery?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7005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Gill Sans MT" panose="020B0502020104020203" pitchFamily="34" charset="0"/>
            </a:endParaRPr>
          </a:p>
        </p:txBody>
      </p:sp>
      <p:sp>
        <p:nvSpPr>
          <p:cNvPr id="34820" name="Footer Placeholder 3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85372" indent="-302066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208265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91571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174878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658184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3141490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624796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4108102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/>
              <a:t>Hawaii Seafood Council</a:t>
            </a:r>
          </a:p>
        </p:txBody>
      </p:sp>
      <p:sp>
        <p:nvSpPr>
          <p:cNvPr id="34821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85372" indent="-302066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208265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91571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174878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658184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3141490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624796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4108102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fld id="{EDFCCDDF-1727-49EF-BEEB-5ADA12F2E052}" type="slidenum">
              <a:rPr lang="en-US" altLang="en-US" smtClean="0"/>
              <a:pPr/>
              <a:t>11</a:t>
            </a:fld>
            <a:endParaRPr lang="en-US" altLang="en-US" smtClean="0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What is a Fishery?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8171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Gill Sans MT" panose="020B0502020104020203" pitchFamily="34" charset="0"/>
            </a:endParaRP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85372" indent="-302066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208265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91571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174878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658184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3141490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624796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4108102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fld id="{F071B3C2-EA94-4FE4-8AC6-C999501B494E}" type="slidenum">
              <a:rPr lang="en-US" altLang="en-US" smtClean="0"/>
              <a:pPr/>
              <a:t>12</a:t>
            </a:fld>
            <a:endParaRPr lang="en-US" altLang="en-US" smtClean="0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What is a Fishery?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7861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Gill Sans MT" panose="020B0502020104020203" pitchFamily="34" charset="0"/>
            </a:endParaRPr>
          </a:p>
        </p:txBody>
      </p:sp>
      <p:sp>
        <p:nvSpPr>
          <p:cNvPr id="38916" name="Footer Placeholder 3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85372" indent="-302066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208265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91571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174878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658184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3141490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624796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4108102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/>
              <a:t>Hawaii Seafood Council</a:t>
            </a:r>
          </a:p>
        </p:txBody>
      </p:sp>
      <p:sp>
        <p:nvSpPr>
          <p:cNvPr id="38917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85372" indent="-302066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208265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91571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174878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658184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3141490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624796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4108102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fld id="{3D42A8FE-FB19-4C32-8F0E-E3B72306AD6E}" type="slidenum">
              <a:rPr lang="en-US" altLang="en-US" smtClean="0"/>
              <a:pPr/>
              <a:t>13</a:t>
            </a:fld>
            <a:endParaRPr lang="en-US" altLang="en-US" smtClean="0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What is a Fishery?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873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Gill Sans MT" panose="020B0502020104020203" pitchFamily="34" charset="0"/>
            </a:endParaRPr>
          </a:p>
        </p:txBody>
      </p:sp>
      <p:sp>
        <p:nvSpPr>
          <p:cNvPr id="40964" name="Footer Placeholder 3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85372" indent="-302066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208265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91571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174878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658184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3141490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624796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4108102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/>
              <a:t>Hawaii Seafood Council</a:t>
            </a:r>
          </a:p>
        </p:txBody>
      </p:sp>
      <p:sp>
        <p:nvSpPr>
          <p:cNvPr id="40965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85372" indent="-302066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208265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91571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174878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658184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3141490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624796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4108102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fld id="{9C41BC24-4E81-438C-83D5-3B33C99E7462}" type="slidenum">
              <a:rPr lang="en-US" altLang="en-US" smtClean="0"/>
              <a:pPr/>
              <a:t>14</a:t>
            </a:fld>
            <a:endParaRPr lang="en-US" altLang="en-US" smtClean="0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What is a Fishery?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0420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Gill Sans MT" panose="020B0502020104020203" pitchFamily="34" charset="0"/>
            </a:endParaRPr>
          </a:p>
        </p:txBody>
      </p:sp>
      <p:sp>
        <p:nvSpPr>
          <p:cNvPr id="43012" name="Footer Placeholder 3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85372" indent="-302066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208265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91571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174878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658184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3141490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624796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4108102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/>
              <a:t>Hawaii Seafood Council</a:t>
            </a:r>
          </a:p>
        </p:txBody>
      </p:sp>
      <p:sp>
        <p:nvSpPr>
          <p:cNvPr id="43013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85372" indent="-302066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208265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91571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174878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658184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3141490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624796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4108102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fld id="{7DBF9F2B-8C4F-45D8-A40D-2C38009BAF16}" type="slidenum">
              <a:rPr lang="en-US" altLang="en-US" smtClean="0"/>
              <a:pPr/>
              <a:t>15</a:t>
            </a:fld>
            <a:endParaRPr lang="en-US" altLang="en-US" smtClean="0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What is a Fishery?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8112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Gill Sans MT" panose="020B0502020104020203" pitchFamily="34" charset="0"/>
            </a:endParaRPr>
          </a:p>
        </p:txBody>
      </p:sp>
      <p:sp>
        <p:nvSpPr>
          <p:cNvPr id="45060" name="Footer Placeholder 3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85372" indent="-302066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208265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91571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174878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658184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3141490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624796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4108102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/>
              <a:t>Hawaii Seafood Council</a:t>
            </a:r>
          </a:p>
        </p:txBody>
      </p:sp>
      <p:sp>
        <p:nvSpPr>
          <p:cNvPr id="45061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85372" indent="-302066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208265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91571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174878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658184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3141490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624796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4108102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fld id="{2D872AC6-A5C7-4900-9471-8E157E544963}" type="slidenum">
              <a:rPr lang="en-US" altLang="en-US" smtClean="0"/>
              <a:pPr/>
              <a:t>16</a:t>
            </a:fld>
            <a:endParaRPr lang="en-US" altLang="en-US" smtClean="0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What is a Fishery?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6132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latin typeface="Gill Sans MT" panose="020B0502020104020203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Hawaii Seafood Council</a:t>
            </a:r>
            <a:endParaRPr lang="en-US"/>
          </a:p>
        </p:txBody>
      </p:sp>
      <p:sp>
        <p:nvSpPr>
          <p:cNvPr id="47109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85372" indent="-302066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208265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91571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174878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658184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3141490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624796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4108102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fld id="{B0FE5F8F-873C-4D89-B065-8D41E01CAD21}" type="slidenum">
              <a:rPr lang="en-US" altLang="en-US" smtClean="0"/>
              <a:pPr/>
              <a:t>17</a:t>
            </a:fld>
            <a:endParaRPr lang="en-US" altLang="en-US" smtClean="0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What is a Fishery?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4730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Gill Sans MT" panose="020B0502020104020203" pitchFamily="34" charset="0"/>
            </a:endParaRPr>
          </a:p>
        </p:txBody>
      </p:sp>
      <p:sp>
        <p:nvSpPr>
          <p:cNvPr id="49156" name="Footer Placeholder 3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85372" indent="-302066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208265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91571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174878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658184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3141490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624796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4108102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/>
              <a:t>Hawaii Seafood Council</a:t>
            </a:r>
          </a:p>
        </p:txBody>
      </p:sp>
      <p:sp>
        <p:nvSpPr>
          <p:cNvPr id="49157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85372" indent="-302066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208265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91571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174878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658184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3141490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624796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4108102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fld id="{05C3AE85-3BF3-4CFE-AE17-047C527880F5}" type="slidenum">
              <a:rPr lang="en-US" altLang="en-US" smtClean="0"/>
              <a:pPr/>
              <a:t>18</a:t>
            </a:fld>
            <a:endParaRPr lang="en-US" altLang="en-US" smtClean="0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What is a Fishery?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5855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Gill Sans MT" panose="020B0502020104020203" pitchFamily="34" charset="0"/>
            </a:endParaRPr>
          </a:p>
        </p:txBody>
      </p:sp>
      <p:sp>
        <p:nvSpPr>
          <p:cNvPr id="51204" name="Footer Placeholder 3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85372" indent="-302066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208265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91571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174878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658184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3141490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624796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4108102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/>
              <a:t>Hawaii Seafood Council</a:t>
            </a:r>
          </a:p>
        </p:txBody>
      </p:sp>
      <p:sp>
        <p:nvSpPr>
          <p:cNvPr id="51205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85372" indent="-302066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208265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91571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174878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658184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3141490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624796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4108102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fld id="{9635752B-07FF-481F-905D-E5D2CFAA93C1}" type="slidenum">
              <a:rPr lang="en-US" altLang="en-US" smtClean="0"/>
              <a:pPr/>
              <a:t>19</a:t>
            </a:fld>
            <a:endParaRPr lang="en-US" altLang="en-US" smtClean="0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What is a Fishery?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6010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Gill Sans MT" panose="020B0502020104020203" pitchFamily="34" charset="0"/>
            </a:endParaRPr>
          </a:p>
        </p:txBody>
      </p:sp>
      <p:sp>
        <p:nvSpPr>
          <p:cNvPr id="16388" name="Footer Placeholder 3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85372" indent="-302066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208265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91571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174878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658184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3141490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624796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4108102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/>
              <a:t>Hawaii Seafood Council</a:t>
            </a:r>
          </a:p>
        </p:txBody>
      </p:sp>
      <p:sp>
        <p:nvSpPr>
          <p:cNvPr id="16389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85372" indent="-302066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208265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91571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174878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658184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3141490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624796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4108102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fld id="{FC2ECA99-73BF-44EC-B3D1-60C3235EE96B}" type="slidenum">
              <a:rPr lang="en-US" altLang="en-US" smtClean="0"/>
              <a:pPr/>
              <a:t>2</a:t>
            </a:fld>
            <a:endParaRPr lang="en-US" altLang="en-US" smtClean="0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What is a Fishery?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1734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latin typeface="Gill Sans MT" panose="020B0502020104020203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Hawaii Seafood Council</a:t>
            </a:r>
            <a:endParaRPr lang="en-US"/>
          </a:p>
        </p:txBody>
      </p:sp>
      <p:sp>
        <p:nvSpPr>
          <p:cNvPr id="53253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85372" indent="-302066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208265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91571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174878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658184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3141490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624796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4108102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fld id="{76746AAB-698B-4609-999D-7F17D785FC48}" type="slidenum">
              <a:rPr lang="en-US" altLang="en-US" smtClean="0"/>
              <a:pPr/>
              <a:t>20</a:t>
            </a:fld>
            <a:endParaRPr lang="en-US" altLang="en-US" smtClean="0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What is a Fishery?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2866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latin typeface="Gill Sans MT" panose="020B0502020104020203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Hawaii Seafood Council</a:t>
            </a:r>
            <a:endParaRPr lang="en-US"/>
          </a:p>
        </p:txBody>
      </p:sp>
      <p:sp>
        <p:nvSpPr>
          <p:cNvPr id="55301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85372" indent="-302066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208265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91571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174878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658184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3141490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624796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4108102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fld id="{908A02F8-376D-4C20-AFE6-9AC3C2F99465}" type="slidenum">
              <a:rPr lang="en-US" altLang="en-US" smtClean="0"/>
              <a:pPr/>
              <a:t>21</a:t>
            </a:fld>
            <a:endParaRPr lang="en-US" altLang="en-US" smtClean="0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What is a Fishery?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9441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Gill Sans MT" panose="020B0502020104020203" pitchFamily="34" charset="0"/>
            </a:endParaRPr>
          </a:p>
        </p:txBody>
      </p:sp>
      <p:sp>
        <p:nvSpPr>
          <p:cNvPr id="57348" name="Footer Placeholder 3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85372" indent="-302066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208265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91571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174878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658184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3141490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624796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4108102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/>
              <a:t>Hawaii Seafood Council</a:t>
            </a:r>
          </a:p>
        </p:txBody>
      </p:sp>
      <p:sp>
        <p:nvSpPr>
          <p:cNvPr id="57349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85372" indent="-302066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208265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91571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174878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658184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3141490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624796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4108102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fld id="{C1E893B2-1212-4D00-A46D-0C4437418EF0}" type="slidenum">
              <a:rPr lang="en-US" altLang="en-US" smtClean="0"/>
              <a:pPr/>
              <a:t>22</a:t>
            </a:fld>
            <a:endParaRPr lang="en-US" altLang="en-US" smtClean="0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What is a Fishery?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9350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Gill Sans MT" panose="020B0502020104020203" pitchFamily="34" charset="0"/>
            </a:endParaRPr>
          </a:p>
        </p:txBody>
      </p:sp>
      <p:sp>
        <p:nvSpPr>
          <p:cNvPr id="59396" name="Footer Placeholder 3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85372" indent="-302066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208265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91571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174878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658184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3141490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624796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4108102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/>
              <a:t>Hawaii Seafood Council</a:t>
            </a:r>
          </a:p>
        </p:txBody>
      </p:sp>
      <p:sp>
        <p:nvSpPr>
          <p:cNvPr id="59397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85372" indent="-302066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208265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91571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174878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658184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3141490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624796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4108102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fld id="{8DCBC28F-3A4E-4202-AF4D-8EF3C0AE8FD0}" type="slidenum">
              <a:rPr lang="en-US" altLang="en-US" smtClean="0"/>
              <a:pPr/>
              <a:t>23</a:t>
            </a:fld>
            <a:endParaRPr lang="en-US" altLang="en-US" smtClean="0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What is a Fishery?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5698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latin typeface="Gill Sans MT" panose="020B0502020104020203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Hawaii Seafood Council</a:t>
            </a:r>
            <a:endParaRPr lang="en-US"/>
          </a:p>
        </p:txBody>
      </p:sp>
      <p:sp>
        <p:nvSpPr>
          <p:cNvPr id="61445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85372" indent="-302066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208265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91571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174878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658184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3141490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624796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4108102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fld id="{8B36B824-007E-421F-8F77-3B69A37B2DF1}" type="slidenum">
              <a:rPr lang="en-US" altLang="en-US" smtClean="0"/>
              <a:pPr/>
              <a:t>24</a:t>
            </a:fld>
            <a:endParaRPr lang="en-US" altLang="en-US" smtClean="0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What is a Fishery?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0780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latin typeface="Gill Sans MT" panose="020B0502020104020203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Hawaii Seafood Council</a:t>
            </a:r>
            <a:endParaRPr lang="en-US"/>
          </a:p>
        </p:txBody>
      </p:sp>
      <p:sp>
        <p:nvSpPr>
          <p:cNvPr id="63493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85372" indent="-302066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208265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91571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174878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658184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3141490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624796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4108102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fld id="{A0C59345-23DF-4BF5-8369-85F74FA1303A}" type="slidenum">
              <a:rPr lang="en-US" altLang="en-US" smtClean="0"/>
              <a:pPr/>
              <a:t>25</a:t>
            </a:fld>
            <a:endParaRPr lang="en-US" altLang="en-US" smtClean="0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What is a Fishery?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8319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>
                <a:latin typeface="Gill Sans MT" panose="020B0502020104020203" pitchFamily="34" charset="0"/>
              </a:rPr>
              <a:t>OK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Hawaii Seafood Council</a:t>
            </a:r>
            <a:endParaRPr lang="en-US"/>
          </a:p>
        </p:txBody>
      </p:sp>
      <p:sp>
        <p:nvSpPr>
          <p:cNvPr id="65541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85372" indent="-302066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208265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91571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174878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658184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3141490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624796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4108102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fld id="{06B74B36-BBC7-45FA-98B0-488526B31575}" type="slidenum">
              <a:rPr lang="en-US" altLang="en-US" smtClean="0"/>
              <a:pPr/>
              <a:t>26</a:t>
            </a:fld>
            <a:endParaRPr lang="en-US" altLang="en-US" smtClean="0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What is a Fishery?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4732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latin typeface="Gill Sans MT" panose="020B0502020104020203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Hawaii Seafood Council</a:t>
            </a:r>
            <a:endParaRPr lang="en-US"/>
          </a:p>
        </p:txBody>
      </p:sp>
      <p:sp>
        <p:nvSpPr>
          <p:cNvPr id="67589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85372" indent="-302066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208265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91571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174878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658184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3141490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624796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4108102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fld id="{D01FA616-30E4-4E09-8032-CF3070E96628}" type="slidenum">
              <a:rPr lang="en-US" altLang="en-US" smtClean="0"/>
              <a:pPr/>
              <a:t>27</a:t>
            </a:fld>
            <a:endParaRPr lang="en-US" altLang="en-US" smtClean="0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What is a Fishery?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404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latin typeface="Gill Sans MT" panose="020B0502020104020203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Hawaii Seafood Council</a:t>
            </a:r>
            <a:endParaRPr lang="en-US"/>
          </a:p>
        </p:txBody>
      </p:sp>
      <p:sp>
        <p:nvSpPr>
          <p:cNvPr id="69637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85372" indent="-302066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208265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91571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174878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658184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3141490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624796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4108102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fld id="{EE6065A0-5177-4061-8E74-B0360B61E138}" type="slidenum">
              <a:rPr lang="en-US" altLang="en-US" smtClean="0"/>
              <a:pPr/>
              <a:t>28</a:t>
            </a:fld>
            <a:endParaRPr lang="en-US" altLang="en-US" smtClean="0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What is a Fishery?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9128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Gill Sans MT" panose="020B0502020104020203" pitchFamily="34" charset="0"/>
            </a:endParaRPr>
          </a:p>
        </p:txBody>
      </p:sp>
      <p:sp>
        <p:nvSpPr>
          <p:cNvPr id="18436" name="Footer Placeholder 3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85372" indent="-302066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208265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91571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174878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658184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3141490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624796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4108102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/>
              <a:t>Hawaii Seafood Council</a:t>
            </a:r>
          </a:p>
        </p:txBody>
      </p:sp>
      <p:sp>
        <p:nvSpPr>
          <p:cNvPr id="18437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85372" indent="-302066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208265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91571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174878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658184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3141490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624796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4108102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fld id="{5B710BFB-F5C5-42A7-8E9F-6F7EF21DA491}" type="slidenum">
              <a:rPr lang="en-US" altLang="en-US" smtClean="0"/>
              <a:pPr/>
              <a:t>3</a:t>
            </a:fld>
            <a:endParaRPr lang="en-US" altLang="en-US" smtClean="0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What is a Fishery?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1436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Gill Sans MT" panose="020B0502020104020203" pitchFamily="34" charset="0"/>
            </a:endParaRPr>
          </a:p>
        </p:txBody>
      </p:sp>
      <p:sp>
        <p:nvSpPr>
          <p:cNvPr id="20484" name="Footer Placeholder 3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85372" indent="-302066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208265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91571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174878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658184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3141490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624796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4108102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/>
              <a:t>Hawaii Seafood Council</a:t>
            </a:r>
          </a:p>
        </p:txBody>
      </p:sp>
      <p:sp>
        <p:nvSpPr>
          <p:cNvPr id="20485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85372" indent="-302066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208265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91571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174878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658184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3141490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624796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4108102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fld id="{26FEBEC3-287D-483A-A3EA-F2A3CF20AF0A}" type="slidenum">
              <a:rPr lang="en-US" altLang="en-US" smtClean="0"/>
              <a:pPr/>
              <a:t>4</a:t>
            </a:fld>
            <a:endParaRPr lang="en-US" altLang="en-US" smtClean="0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What is a Fishery?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3300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Gill Sans MT" panose="020B0502020104020203" pitchFamily="34" charset="0"/>
            </a:endParaRPr>
          </a:p>
        </p:txBody>
      </p:sp>
      <p:sp>
        <p:nvSpPr>
          <p:cNvPr id="22532" name="Footer Placeholder 3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85372" indent="-302066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208265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91571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174878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658184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3141490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624796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4108102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/>
              <a:t>Hawaii Seafood Council</a:t>
            </a:r>
          </a:p>
        </p:txBody>
      </p:sp>
      <p:sp>
        <p:nvSpPr>
          <p:cNvPr id="22533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85372" indent="-302066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208265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91571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174878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658184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3141490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624796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4108102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fld id="{DF07C493-1997-4CF5-BF52-D5E3884B5F31}" type="slidenum">
              <a:rPr lang="en-US" altLang="en-US" smtClean="0"/>
              <a:pPr/>
              <a:t>5</a:t>
            </a:fld>
            <a:endParaRPr lang="en-US" altLang="en-US" smtClean="0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What is a Fishery?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9550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Gill Sans MT" panose="020B0502020104020203" pitchFamily="34" charset="0"/>
            </a:endParaRPr>
          </a:p>
        </p:txBody>
      </p:sp>
      <p:sp>
        <p:nvSpPr>
          <p:cNvPr id="24580" name="Footer Placeholder 3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85372" indent="-302066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208265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91571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174878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658184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3141490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624796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4108102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/>
              <a:t>Hawaii Seafood Council</a:t>
            </a:r>
          </a:p>
        </p:txBody>
      </p:sp>
      <p:sp>
        <p:nvSpPr>
          <p:cNvPr id="24581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85372" indent="-302066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208265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91571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174878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658184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3141490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624796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4108102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fld id="{86228A3D-B4E2-48CF-B755-CE4FBBDBBC30}" type="slidenum">
              <a:rPr lang="en-US" altLang="en-US" smtClean="0"/>
              <a:pPr/>
              <a:t>6</a:t>
            </a:fld>
            <a:endParaRPr lang="en-US" altLang="en-US" smtClean="0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What is a Fishery?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7072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Gill Sans MT" panose="020B0502020104020203" pitchFamily="34" charset="0"/>
            </a:endParaRPr>
          </a:p>
        </p:txBody>
      </p:sp>
      <p:sp>
        <p:nvSpPr>
          <p:cNvPr id="26628" name="Footer Placeholder 3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85372" indent="-302066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208265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91571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174878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658184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3141490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624796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4108102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/>
              <a:t>Hawaii Seafood Council</a:t>
            </a:r>
          </a:p>
        </p:txBody>
      </p:sp>
      <p:sp>
        <p:nvSpPr>
          <p:cNvPr id="26629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85372" indent="-302066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208265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91571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174878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658184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3141490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624796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4108102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fld id="{8097E03F-9317-428E-A338-9FA02216321B}" type="slidenum">
              <a:rPr lang="en-US" altLang="en-US" smtClean="0"/>
              <a:pPr/>
              <a:t>7</a:t>
            </a:fld>
            <a:endParaRPr lang="en-US" altLang="en-US" smtClean="0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What is a Fishery?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3825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Gill Sans MT" panose="020B0502020104020203" pitchFamily="34" charset="0"/>
            </a:endParaRPr>
          </a:p>
        </p:txBody>
      </p:sp>
      <p:sp>
        <p:nvSpPr>
          <p:cNvPr id="28676" name="Footer Placeholder 3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85372" indent="-302066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208265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91571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174878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658184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3141490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624796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4108102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/>
              <a:t>Hawaii Seafood Council</a:t>
            </a:r>
          </a:p>
        </p:txBody>
      </p:sp>
      <p:sp>
        <p:nvSpPr>
          <p:cNvPr id="28677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85372" indent="-302066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208265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91571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174878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658184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3141490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624796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4108102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fld id="{AF5E7F17-9F5A-4C55-AE4D-4D5583E41273}" type="slidenum">
              <a:rPr lang="en-US" altLang="en-US" smtClean="0"/>
              <a:pPr/>
              <a:t>8</a:t>
            </a:fld>
            <a:endParaRPr lang="en-US" altLang="en-US" smtClean="0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What is a Fishery?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3041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Gill Sans MT" panose="020B0502020104020203" pitchFamily="34" charset="0"/>
            </a:endParaRPr>
          </a:p>
        </p:txBody>
      </p:sp>
      <p:sp>
        <p:nvSpPr>
          <p:cNvPr id="30724" name="Footer Placeholder 3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85372" indent="-302066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208265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91571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174878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658184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3141490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624796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4108102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/>
              <a:t>Hawaii Seafood Council</a:t>
            </a:r>
          </a:p>
        </p:txBody>
      </p:sp>
      <p:sp>
        <p:nvSpPr>
          <p:cNvPr id="30725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85372" indent="-302066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208265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91571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174878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658184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3141490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624796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4108102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fld id="{E1C7E72F-02C1-4510-839D-614FF226B473}" type="slidenum">
              <a:rPr lang="en-US" altLang="en-US" smtClean="0"/>
              <a:pPr/>
              <a:t>9</a:t>
            </a:fld>
            <a:endParaRPr lang="en-US" altLang="en-US" smtClean="0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What is a Fishery?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180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9144000" cy="6858000"/>
          </a:xfrm>
        </p:spPr>
        <p:txBody>
          <a:bodyPr rtlCol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099075" y="0"/>
            <a:ext cx="3472925" cy="6858000"/>
          </a:xfrm>
          <a:solidFill>
            <a:schemeClr val="tx1">
              <a:lumMod val="75000"/>
              <a:lumOff val="25000"/>
            </a:schemeClr>
          </a:solidFill>
        </p:spPr>
        <p:txBody>
          <a:bodyPr lIns="457200" tIns="685800" rIns="457200" bIns="3657600">
            <a:noAutofit/>
          </a:bodyPr>
          <a:lstStyle>
            <a:lvl1pPr>
              <a:spcAft>
                <a:spcPts val="600"/>
              </a:spcAft>
              <a:defRPr sz="2800" baseline="0">
                <a:solidFill>
                  <a:srgbClr val="00A5D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"/>
          </p:nvPr>
        </p:nvSpPr>
        <p:spPr>
          <a:xfrm>
            <a:off x="1524000" y="3545018"/>
            <a:ext cx="2667000" cy="1143000"/>
          </a:xfrm>
        </p:spPr>
        <p:txBody>
          <a:bodyPr anchor="b">
            <a:noAutofit/>
          </a:bodyPr>
          <a:lstStyle>
            <a:lvl1pPr marL="0" indent="0" algn="l">
              <a:buNone/>
              <a:defRPr sz="1800" baseline="0">
                <a:solidFill>
                  <a:srgbClr val="00468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9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1524000" y="4865688"/>
            <a:ext cx="2641600" cy="1042987"/>
          </a:xfrm>
        </p:spPr>
        <p:txBody>
          <a:bodyPr rtlCol="0">
            <a:noAutofit/>
          </a:bodyPr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C0ABD9-A06F-4B67-B29E-1690D7123D9A}" type="datetime1">
              <a:rPr lang="en-US" altLang="en-US"/>
              <a:pPr>
                <a:defRPr/>
              </a:pPr>
              <a:t>1/17/2018</a:t>
            </a:fld>
            <a:endParaRPr lang="en-US" alt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8"/>
          </p:nvPr>
        </p:nvSpPr>
        <p:spPr>
          <a:xfrm>
            <a:off x="457200" y="6356350"/>
            <a:ext cx="2082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Hawaii Seafood Council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16C290-6A72-4CDA-BE1A-93257D6C1D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0610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actoid: rul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19100" y="465138"/>
            <a:ext cx="8301038" cy="4979987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Gill Sans MT"/>
              <a:ea typeface="+mn-ea"/>
            </a:endParaRPr>
          </a:p>
        </p:txBody>
      </p:sp>
      <p:pic>
        <p:nvPicPr>
          <p:cNvPr id="6" name="Picture 7" descr="fpo_hsc_logo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238" y="588963"/>
            <a:ext cx="1503362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419100" y="1247775"/>
            <a:ext cx="8312150" cy="0"/>
          </a:xfrm>
          <a:prstGeom prst="line">
            <a:avLst/>
          </a:prstGeom>
          <a:ln w="12700">
            <a:solidFill>
              <a:srgbClr val="FF6666">
                <a:alpha val="5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" name="Group 9"/>
          <p:cNvGrpSpPr>
            <a:grpSpLocks/>
          </p:cNvGrpSpPr>
          <p:nvPr/>
        </p:nvGrpSpPr>
        <p:grpSpPr bwMode="auto">
          <a:xfrm>
            <a:off x="419100" y="1609725"/>
            <a:ext cx="8312150" cy="3538538"/>
            <a:chOff x="419567" y="1610312"/>
            <a:chExt cx="8311954" cy="3538148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419567" y="1610312"/>
              <a:ext cx="8311954" cy="0"/>
            </a:xfrm>
            <a:prstGeom prst="line">
              <a:avLst/>
            </a:prstGeom>
            <a:ln w="12700">
              <a:solidFill>
                <a:schemeClr val="tx2">
                  <a:alpha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 userDrawn="1"/>
          </p:nvCxnSpPr>
          <p:spPr>
            <a:xfrm>
              <a:off x="419567" y="1932539"/>
              <a:ext cx="8311954" cy="0"/>
            </a:xfrm>
            <a:prstGeom prst="line">
              <a:avLst/>
            </a:prstGeom>
            <a:ln w="12700">
              <a:solidFill>
                <a:schemeClr val="tx2">
                  <a:alpha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 userDrawn="1"/>
          </p:nvCxnSpPr>
          <p:spPr>
            <a:xfrm>
              <a:off x="419567" y="2253179"/>
              <a:ext cx="8311954" cy="0"/>
            </a:xfrm>
            <a:prstGeom prst="line">
              <a:avLst/>
            </a:prstGeom>
            <a:ln w="12700">
              <a:solidFill>
                <a:schemeClr val="tx2">
                  <a:alpha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 userDrawn="1"/>
          </p:nvCxnSpPr>
          <p:spPr>
            <a:xfrm>
              <a:off x="419567" y="2575406"/>
              <a:ext cx="8311954" cy="0"/>
            </a:xfrm>
            <a:prstGeom prst="line">
              <a:avLst/>
            </a:prstGeom>
            <a:ln w="12700">
              <a:solidFill>
                <a:schemeClr val="tx2">
                  <a:alpha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 userDrawn="1"/>
          </p:nvCxnSpPr>
          <p:spPr>
            <a:xfrm>
              <a:off x="419567" y="2897633"/>
              <a:ext cx="8311954" cy="0"/>
            </a:xfrm>
            <a:prstGeom prst="line">
              <a:avLst/>
            </a:prstGeom>
            <a:ln w="12700">
              <a:solidFill>
                <a:schemeClr val="tx2">
                  <a:alpha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 userDrawn="1"/>
          </p:nvCxnSpPr>
          <p:spPr>
            <a:xfrm>
              <a:off x="419567" y="3218273"/>
              <a:ext cx="8311954" cy="0"/>
            </a:xfrm>
            <a:prstGeom prst="line">
              <a:avLst/>
            </a:prstGeom>
            <a:ln w="12700">
              <a:solidFill>
                <a:schemeClr val="tx2">
                  <a:alpha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 userDrawn="1"/>
          </p:nvCxnSpPr>
          <p:spPr>
            <a:xfrm>
              <a:off x="419567" y="3540499"/>
              <a:ext cx="8311954" cy="0"/>
            </a:xfrm>
            <a:prstGeom prst="line">
              <a:avLst/>
            </a:prstGeom>
            <a:ln w="12700">
              <a:solidFill>
                <a:schemeClr val="tx2">
                  <a:alpha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>
            <a:xfrm>
              <a:off x="419567" y="3861139"/>
              <a:ext cx="8311954" cy="0"/>
            </a:xfrm>
            <a:prstGeom prst="line">
              <a:avLst/>
            </a:prstGeom>
            <a:ln w="12700">
              <a:solidFill>
                <a:schemeClr val="tx2">
                  <a:alpha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 userDrawn="1"/>
          </p:nvCxnSpPr>
          <p:spPr>
            <a:xfrm>
              <a:off x="419567" y="4183366"/>
              <a:ext cx="8311954" cy="0"/>
            </a:xfrm>
            <a:prstGeom prst="line">
              <a:avLst/>
            </a:prstGeom>
            <a:ln w="12700">
              <a:solidFill>
                <a:schemeClr val="tx2">
                  <a:alpha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 userDrawn="1"/>
          </p:nvCxnSpPr>
          <p:spPr>
            <a:xfrm>
              <a:off x="419567" y="4505593"/>
              <a:ext cx="8311954" cy="0"/>
            </a:xfrm>
            <a:prstGeom prst="line">
              <a:avLst/>
            </a:prstGeom>
            <a:ln w="12700">
              <a:solidFill>
                <a:schemeClr val="tx2">
                  <a:alpha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 userDrawn="1"/>
          </p:nvCxnSpPr>
          <p:spPr>
            <a:xfrm>
              <a:off x="419567" y="4826233"/>
              <a:ext cx="8311954" cy="0"/>
            </a:xfrm>
            <a:prstGeom prst="line">
              <a:avLst/>
            </a:prstGeom>
            <a:ln w="12700">
              <a:solidFill>
                <a:schemeClr val="tx2">
                  <a:alpha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 userDrawn="1"/>
          </p:nvCxnSpPr>
          <p:spPr>
            <a:xfrm>
              <a:off x="419567" y="5148460"/>
              <a:ext cx="8311954" cy="0"/>
            </a:xfrm>
            <a:prstGeom prst="line">
              <a:avLst/>
            </a:prstGeom>
            <a:ln w="12700">
              <a:solidFill>
                <a:schemeClr val="tx2">
                  <a:alpha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57200" y="5715000"/>
            <a:ext cx="8229600" cy="4572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40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3" name="Content Placeholder 3"/>
          <p:cNvSpPr>
            <a:spLocks noGrp="1"/>
          </p:cNvSpPr>
          <p:nvPr>
            <p:ph sz="half" idx="2"/>
          </p:nvPr>
        </p:nvSpPr>
        <p:spPr>
          <a:xfrm>
            <a:off x="759756" y="1610312"/>
            <a:ext cx="7030575" cy="3594850"/>
          </a:xfrm>
        </p:spPr>
        <p:txBody>
          <a:bodyPr>
            <a:noAutofit/>
          </a:bodyPr>
          <a:lstStyle>
            <a:lvl1pPr marL="0" indent="0">
              <a:buNone/>
              <a:defRPr sz="22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75000"/>
                    <a:lumOff val="25000"/>
                  </a:schemeClr>
                </a:solidFill>
              </a:defRPr>
            </a:lvl2pPr>
            <a:lvl3pPr>
              <a:defRPr sz="2400">
                <a:solidFill>
                  <a:schemeClr val="bg1">
                    <a:lumMod val="75000"/>
                    <a:lumOff val="25000"/>
                  </a:schemeClr>
                </a:solidFill>
              </a:defRPr>
            </a:lvl3pPr>
            <a:lvl4pPr>
              <a:defRPr sz="2400">
                <a:solidFill>
                  <a:schemeClr val="bg1">
                    <a:lumMod val="75000"/>
                    <a:lumOff val="25000"/>
                  </a:schemeClr>
                </a:solidFill>
              </a:defRPr>
            </a:lvl4pPr>
            <a:lvl5pPr>
              <a:defRPr sz="2400">
                <a:solidFill>
                  <a:schemeClr val="bg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3874" y="469900"/>
            <a:ext cx="4063067" cy="777875"/>
          </a:xfrm>
        </p:spPr>
        <p:txBody>
          <a:bodyPr lIns="274320" tIns="228600" rIns="274320" bIns="228600"/>
          <a:lstStyle>
            <a:lvl1pPr>
              <a:defRPr sz="2200" cap="all" spc="1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85C954-A958-42F2-A75B-43A5EA9F8DC6}" type="datetime1">
              <a:rPr lang="en-US" altLang="en-US"/>
              <a:pPr>
                <a:defRPr/>
              </a:pPr>
              <a:t>1/17/2018</a:t>
            </a:fld>
            <a:endParaRPr lang="en-US" altLang="en-US"/>
          </a:p>
        </p:txBody>
      </p:sp>
      <p:sp>
        <p:nvSpPr>
          <p:cNvPr id="2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Hawaii Seafood Council</a:t>
            </a:r>
          </a:p>
        </p:txBody>
      </p:sp>
      <p:sp>
        <p:nvSpPr>
          <p:cNvPr id="2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60A917-1044-40A8-A18B-DEC156BB5B9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5081500"/>
      </p:ext>
    </p:extLst>
  </p:cSld>
  <p:clrMapOvr>
    <a:masterClrMapping/>
  </p:clrMapOvr>
  <p:hf sldNum="0"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actoid: 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3" y="44450"/>
            <a:ext cx="8586787" cy="572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fpo_hsc_logo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700" y="884238"/>
            <a:ext cx="15049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57200" y="5715000"/>
            <a:ext cx="8229600" cy="4572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400">
                <a:solidFill>
                  <a:srgbClr val="7F7F7F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2"/>
          </p:nvPr>
        </p:nvSpPr>
        <p:spPr>
          <a:xfrm>
            <a:off x="997886" y="1780416"/>
            <a:ext cx="7064595" cy="3118560"/>
          </a:xfrm>
        </p:spPr>
        <p:txBody>
          <a:bodyPr>
            <a:noAutofit/>
          </a:bodyPr>
          <a:lstStyle>
            <a:lvl1pPr marL="0" indent="0">
              <a:buNone/>
              <a:defRPr sz="22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75000"/>
                    <a:lumOff val="25000"/>
                  </a:schemeClr>
                </a:solidFill>
              </a:defRPr>
            </a:lvl2pPr>
            <a:lvl3pPr>
              <a:defRPr sz="2400">
                <a:solidFill>
                  <a:schemeClr val="bg1">
                    <a:lumMod val="75000"/>
                    <a:lumOff val="25000"/>
                  </a:schemeClr>
                </a:solidFill>
              </a:defRPr>
            </a:lvl3pPr>
            <a:lvl4pPr>
              <a:defRPr sz="2400">
                <a:solidFill>
                  <a:schemeClr val="bg1">
                    <a:lumMod val="75000"/>
                    <a:lumOff val="25000"/>
                  </a:schemeClr>
                </a:solidFill>
              </a:defRPr>
            </a:lvl4pPr>
            <a:lvl5pPr>
              <a:defRPr sz="2400">
                <a:solidFill>
                  <a:schemeClr val="bg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22694" y="753779"/>
            <a:ext cx="4063067" cy="777875"/>
          </a:xfrm>
        </p:spPr>
        <p:txBody>
          <a:bodyPr lIns="274320" tIns="228600" rIns="274320" bIns="228600"/>
          <a:lstStyle>
            <a:lvl1pPr>
              <a:defRPr sz="2200" cap="all" spc="1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B6C43E-3439-42EC-9779-D93E3A5AA7C0}" type="datetime1">
              <a:rPr lang="en-US" altLang="en-US"/>
              <a:pPr>
                <a:defRPr/>
              </a:pPr>
              <a:t>1/17/2018</a:t>
            </a:fld>
            <a:endParaRPr lang="en-US" altLang="en-US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Hawaii Seafood Council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E274C2-20D5-4711-B71A-299141A4AA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6540529"/>
      </p:ext>
    </p:extLst>
  </p:cSld>
  <p:clrMapOvr>
    <a:masterClrMapping/>
  </p:clrMapOvr>
  <p:hf sldNum="0"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57200" y="5715000"/>
            <a:ext cx="8229600" cy="4572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400"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2CF708-80F3-45D0-91CB-9739275D7295}" type="datetime1">
              <a:rPr lang="en-US" altLang="en-US"/>
              <a:pPr>
                <a:defRPr/>
              </a:pPr>
              <a:t>1/17/2018</a:t>
            </a:fld>
            <a:endParaRPr lang="en-US" alt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6"/>
          </p:nvPr>
        </p:nvSpPr>
        <p:spPr>
          <a:xfrm>
            <a:off x="457200" y="6356350"/>
            <a:ext cx="1905000" cy="365125"/>
          </a:xfrm>
        </p:spPr>
        <p:txBody>
          <a:bodyPr/>
          <a:lstStyle>
            <a:lvl1pPr>
              <a:defRPr>
                <a:solidFill>
                  <a:srgbClr val="7F7F7F">
                    <a:alpha val="50000"/>
                  </a:srgbClr>
                </a:solidFill>
              </a:defRPr>
            </a:lvl1pPr>
          </a:lstStyle>
          <a:p>
            <a:pPr>
              <a:defRPr/>
            </a:pPr>
            <a:r>
              <a:rPr lang="en-US"/>
              <a:t>Hawaii Seafood Council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25BF1A-BD0A-420A-A16E-255C95638F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52964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9144000" cy="6858000"/>
          </a:xfrm>
        </p:spPr>
        <p:txBody>
          <a:bodyPr rtlCol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4773117" y="0"/>
            <a:ext cx="3472925" cy="6858000"/>
          </a:xfrm>
          <a:solidFill>
            <a:schemeClr val="tx1">
              <a:lumMod val="75000"/>
              <a:lumOff val="25000"/>
            </a:schemeClr>
          </a:solidFill>
        </p:spPr>
        <p:txBody>
          <a:bodyPr lIns="457200" tIns="685800" rIns="457200" bIns="3657600">
            <a:noAutofit/>
          </a:bodyPr>
          <a:lstStyle>
            <a:lvl1pPr>
              <a:defRPr sz="2400" baseline="0">
                <a:solidFill>
                  <a:srgbClr val="00A5D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"/>
          </p:nvPr>
        </p:nvSpPr>
        <p:spPr>
          <a:xfrm>
            <a:off x="5198042" y="3194658"/>
            <a:ext cx="2667000" cy="1143000"/>
          </a:xfrm>
        </p:spPr>
        <p:txBody>
          <a:bodyPr anchor="b">
            <a:noAutofit/>
          </a:bodyPr>
          <a:lstStyle>
            <a:lvl1pPr marL="0" indent="0" algn="l">
              <a:buNone/>
              <a:defRPr sz="1800" baseline="0">
                <a:solidFill>
                  <a:srgbClr val="00468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9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5198042" y="4515328"/>
            <a:ext cx="2641600" cy="1042987"/>
          </a:xfrm>
        </p:spPr>
        <p:txBody>
          <a:bodyPr rtlCol="0">
            <a:noAutofit/>
          </a:bodyPr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5197424" y="5715000"/>
            <a:ext cx="2763339" cy="4572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>
                <a:solidFill>
                  <a:srgbClr val="7F7F7F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038AAB-2EF3-45A6-9E9A-EFDE991662D9}" type="datetime1">
              <a:rPr lang="en-US" altLang="en-US"/>
              <a:pPr>
                <a:defRPr/>
              </a:pPr>
              <a:t>1/17/2018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8"/>
          </p:nvPr>
        </p:nvSpPr>
        <p:spPr>
          <a:xfrm>
            <a:off x="457200" y="6356350"/>
            <a:ext cx="1917700" cy="365125"/>
          </a:xfrm>
        </p:spPr>
        <p:txBody>
          <a:bodyPr/>
          <a:lstStyle>
            <a:lvl1pPr>
              <a:defRPr>
                <a:solidFill>
                  <a:srgbClr val="7F7F7F">
                    <a:alpha val="50000"/>
                  </a:srgbClr>
                </a:solidFill>
              </a:defRPr>
            </a:lvl1pPr>
          </a:lstStyle>
          <a:p>
            <a:pPr>
              <a:defRPr/>
            </a:pPr>
            <a:r>
              <a:rPr lang="en-US"/>
              <a:t>Hawaii Seafood Council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DCC5B3-56AE-48A8-B494-681FD91173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5007602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4581525" cy="6858000"/>
          </a:xfrm>
          <a:prstGeom prst="rect">
            <a:avLst/>
          </a:prstGeom>
          <a:solidFill>
            <a:srgbClr val="0046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81213" y="0"/>
            <a:ext cx="4561200" cy="6858000"/>
          </a:xfrm>
        </p:spPr>
        <p:txBody>
          <a:bodyPr rtlCol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10512"/>
            <a:ext cx="3457575" cy="1524856"/>
          </a:xfrm>
        </p:spPr>
        <p:txBody>
          <a:bodyPr anchor="b"/>
          <a:lstStyle>
            <a:lvl1pPr>
              <a:defRPr sz="2200" u="none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56830" y="2648705"/>
            <a:ext cx="3472699" cy="2847220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tx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444500" y="5697538"/>
            <a:ext cx="3470275" cy="541337"/>
          </a:xfr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F6339B-CB9A-4A87-867D-EE1B1998B2EE}" type="datetime1">
              <a:rPr lang="en-US" altLang="en-US"/>
              <a:pPr>
                <a:defRPr/>
              </a:pPr>
              <a:t>1/17/2018</a:t>
            </a:fld>
            <a:endParaRPr lang="en-US" altLang="en-US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Hawaii Seafood Council</a:t>
            </a: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F5D8E7-66EA-4039-B61E-E7D3CB61B7A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5348658"/>
      </p:ext>
    </p:extLst>
  </p:cSld>
  <p:clrMapOvr>
    <a:masterClrMapping/>
  </p:clrMapOvr>
  <p:hf sldNum="0"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ivider (alterna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3600450"/>
            <a:ext cx="9144000" cy="3257550"/>
          </a:xfrm>
          <a:prstGeom prst="rect">
            <a:avLst/>
          </a:prstGeom>
          <a:solidFill>
            <a:srgbClr val="0046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9142413" cy="3600450"/>
          </a:xfrm>
        </p:spPr>
        <p:txBody>
          <a:bodyPr rtlCol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54158" y="5715000"/>
            <a:ext cx="8251598" cy="4572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54158" y="4392613"/>
            <a:ext cx="8240713" cy="1309687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158" y="3608388"/>
            <a:ext cx="8229600" cy="784225"/>
          </a:xfrm>
        </p:spPr>
        <p:txBody>
          <a:bodyPr anchor="b"/>
          <a:lstStyle>
            <a:lvl1pPr>
              <a:defRPr sz="220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00128-81BD-4B31-8C03-B47BB7A57E0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7C575E-A0BA-4EA6-AE45-D4D16DBAA9EC}" type="datetime1">
              <a:rPr lang="en-US" altLang="en-US"/>
              <a:pPr>
                <a:defRPr/>
              </a:pPr>
              <a:t>1/17/2018</a:t>
            </a:fld>
            <a:endParaRPr lang="en-US" altLang="en-US"/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Hawaii Seafood Council</a:t>
            </a:r>
          </a:p>
        </p:txBody>
      </p:sp>
    </p:spTree>
    <p:extLst>
      <p:ext uri="{BB962C8B-B14F-4D97-AF65-F5344CB8AC3E}">
        <p14:creationId xmlns:p14="http://schemas.microsoft.com/office/powerpoint/2010/main" val="4075110894"/>
      </p:ext>
    </p:extLst>
  </p:cSld>
  <p:clrMapOvr>
    <a:masterClrMapping/>
  </p:clrMapOvr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: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400" cap="all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47675" y="890589"/>
            <a:ext cx="8233149" cy="552450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rgbClr val="00468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5"/>
          </p:nvPr>
        </p:nvSpPr>
        <p:spPr>
          <a:xfrm>
            <a:off x="447675" y="1590676"/>
            <a:ext cx="8233149" cy="3824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447674" y="5715000"/>
            <a:ext cx="8233149" cy="441325"/>
          </a:xfrm>
        </p:spPr>
        <p:txBody>
          <a:bodyPr/>
          <a:lstStyle>
            <a:lvl1pPr marL="0" indent="0">
              <a:buFontTx/>
              <a:buNone/>
              <a:defRPr sz="14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BB0FAF-5547-4A50-A269-5E2238996CD6}" type="datetime1">
              <a:rPr lang="en-US" altLang="en-US"/>
              <a:pPr>
                <a:defRPr/>
              </a:pPr>
              <a:t>1/17/2018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Hawaii Seafood Council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090205-11AF-4198-8210-EDD9045927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9206023"/>
      </p:ext>
    </p:extLst>
  </p:cSld>
  <p:clrMapOvr>
    <a:masterClrMapping/>
  </p:clrMapOvr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1665"/>
          </a:xfrm>
        </p:spPr>
        <p:txBody>
          <a:bodyPr/>
          <a:lstStyle>
            <a:lvl1pPr>
              <a:defRPr sz="1400" cap="all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47675" y="890589"/>
            <a:ext cx="8233149" cy="552450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rgbClr val="00468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9"/>
          </p:nvPr>
        </p:nvSpPr>
        <p:spPr>
          <a:xfrm>
            <a:off x="451143" y="1568450"/>
            <a:ext cx="4038307" cy="40383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14"/>
          <p:cNvSpPr>
            <a:spLocks noGrp="1"/>
          </p:cNvSpPr>
          <p:nvPr>
            <p:ph sz="quarter" idx="20"/>
          </p:nvPr>
        </p:nvSpPr>
        <p:spPr>
          <a:xfrm>
            <a:off x="4645102" y="1568450"/>
            <a:ext cx="4038307" cy="40383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451143" y="5711912"/>
            <a:ext cx="8237245" cy="454025"/>
          </a:xfrm>
        </p:spPr>
        <p:txBody>
          <a:bodyPr/>
          <a:lstStyle>
            <a:lvl1pPr marL="0" indent="0">
              <a:buFontTx/>
              <a:buNone/>
              <a:defRPr sz="14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13AB06-0E1C-46A8-B1C6-CB5413D143EF}" type="datetime1">
              <a:rPr lang="en-US" altLang="en-US"/>
              <a:pPr>
                <a:defRPr/>
              </a:pPr>
              <a:t>1/17/2018</a:t>
            </a:fld>
            <a:endParaRPr lang="en-US" alt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Hawaii Seafood Council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CFDDCE-E025-4543-9067-6129EAD2EB1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1307560"/>
      </p:ext>
    </p:extLst>
  </p:cSld>
  <p:clrMapOvr>
    <a:masterClrMapping/>
  </p:clrMapOvr>
  <p:hf sldNum="0"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/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1665"/>
          </a:xfrm>
        </p:spPr>
        <p:txBody>
          <a:bodyPr/>
          <a:lstStyle>
            <a:lvl1pPr>
              <a:defRPr sz="1400" cap="all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47675" y="890588"/>
            <a:ext cx="4049713" cy="4518117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rgbClr val="00468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06925" y="865187"/>
            <a:ext cx="4082502" cy="45435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/>
          </p:nvPr>
        </p:nvSpPr>
        <p:spPr>
          <a:xfrm>
            <a:off x="447720" y="5708650"/>
            <a:ext cx="8242255" cy="330200"/>
          </a:xfrm>
        </p:spPr>
        <p:txBody>
          <a:bodyPr/>
          <a:lstStyle>
            <a:lvl1pPr marL="0" indent="0">
              <a:buFontTx/>
              <a:buNone/>
              <a:defRPr sz="1400" cap="none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A56BF1-7717-4B6F-967C-A2C9B488FB7B}" type="datetime1">
              <a:rPr lang="en-US" altLang="en-US"/>
              <a:pPr>
                <a:defRPr/>
              </a:pPr>
              <a:t>1/17/2018</a:t>
            </a:fld>
            <a:endParaRPr lang="en-US" alt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Hawaii Seafood Council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D1E60-09D0-4524-89EB-B18F7451BB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6882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400" cap="all" spc="1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30213" y="865189"/>
            <a:ext cx="8258175" cy="568324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7"/>
          </p:nvPr>
        </p:nvSpPr>
        <p:spPr>
          <a:xfrm>
            <a:off x="457200" y="4711981"/>
            <a:ext cx="2423726" cy="4572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 i="1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3077632" y="4711981"/>
            <a:ext cx="2872361" cy="4572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 i="1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6163732" y="4711981"/>
            <a:ext cx="2878847" cy="4572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 i="1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Picture Placeholder 17"/>
          <p:cNvSpPr>
            <a:spLocks noGrp="1"/>
          </p:cNvSpPr>
          <p:nvPr>
            <p:ph type="pic" sz="quarter" idx="21"/>
          </p:nvPr>
        </p:nvSpPr>
        <p:spPr>
          <a:xfrm>
            <a:off x="0" y="1566863"/>
            <a:ext cx="2960688" cy="2995893"/>
          </a:xfrm>
        </p:spPr>
        <p:txBody>
          <a:bodyPr rtlCol="0">
            <a:noAutofit/>
          </a:bodyPr>
          <a:lstStyle>
            <a:lvl1pPr marL="0" indent="0">
              <a:buFontTx/>
              <a:buNone/>
              <a:defRPr sz="1800"/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13" name="Picture Placeholder 17"/>
          <p:cNvSpPr>
            <a:spLocks noGrp="1"/>
          </p:cNvSpPr>
          <p:nvPr>
            <p:ph type="pic" sz="quarter" idx="22"/>
          </p:nvPr>
        </p:nvSpPr>
        <p:spPr>
          <a:xfrm>
            <a:off x="3091656" y="1566863"/>
            <a:ext cx="2960688" cy="2995893"/>
          </a:xfrm>
        </p:spPr>
        <p:txBody>
          <a:bodyPr rtlCol="0">
            <a:noAutofit/>
          </a:bodyPr>
          <a:lstStyle>
            <a:lvl1pPr marL="0" indent="0">
              <a:buFontTx/>
              <a:buNone/>
              <a:defRPr sz="1800"/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14" name="Picture Placeholder 17"/>
          <p:cNvSpPr>
            <a:spLocks noGrp="1"/>
          </p:cNvSpPr>
          <p:nvPr>
            <p:ph type="pic" sz="quarter" idx="23"/>
          </p:nvPr>
        </p:nvSpPr>
        <p:spPr>
          <a:xfrm>
            <a:off x="6183312" y="1566863"/>
            <a:ext cx="2960688" cy="2995893"/>
          </a:xfrm>
        </p:spPr>
        <p:txBody>
          <a:bodyPr rtlCol="0">
            <a:noAutofit/>
          </a:bodyPr>
          <a:lstStyle>
            <a:lvl1pPr marL="0" indent="0">
              <a:buFontTx/>
              <a:buNone/>
              <a:defRPr sz="1800"/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24"/>
          </p:nvPr>
        </p:nvSpPr>
        <p:spPr>
          <a:xfrm>
            <a:off x="412750" y="5678488"/>
            <a:ext cx="8275638" cy="488072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4BCD2B-F971-4945-AB13-74F45B2B4D96}" type="datetime1">
              <a:rPr lang="en-US" altLang="en-US"/>
              <a:pPr>
                <a:defRPr/>
              </a:pPr>
              <a:t>1/17/2018</a:t>
            </a:fld>
            <a:endParaRPr lang="en-US" alt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Hawaii Seafood Council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2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E0DD16-66D3-4CFA-A4DE-388759A588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8343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57200" y="914400"/>
            <a:ext cx="8229600" cy="5334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aseline="0">
                <a:solidFill>
                  <a:srgbClr val="004680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57200" y="5715000"/>
            <a:ext cx="8229600" cy="4572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400"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1665"/>
          </a:xfrm>
        </p:spPr>
        <p:txBody>
          <a:bodyPr/>
          <a:lstStyle>
            <a:lvl1pPr>
              <a:defRPr sz="1400" cap="all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E89811-19DB-42B3-B4F0-044B1426F622}" type="datetime1">
              <a:rPr lang="en-US" altLang="en-US"/>
              <a:pPr>
                <a:defRPr/>
              </a:pPr>
              <a:t>1/17/2018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>
          <a:xfrm>
            <a:off x="457200" y="6356350"/>
            <a:ext cx="1930400" cy="365125"/>
          </a:xfrm>
        </p:spPr>
        <p:txBody>
          <a:bodyPr/>
          <a:lstStyle>
            <a:lvl1pPr>
              <a:defRPr>
                <a:solidFill>
                  <a:srgbClr val="7F7F7F">
                    <a:alpha val="50000"/>
                  </a:srgbClr>
                </a:solidFill>
              </a:defRPr>
            </a:lvl1pPr>
          </a:lstStyle>
          <a:p>
            <a:pPr>
              <a:defRPr/>
            </a:pPr>
            <a:r>
              <a:rPr lang="en-US"/>
              <a:t>Hawaii Seafood Council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678F97-AF16-4BAD-9A59-6DA4757DC7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828046"/>
      </p:ext>
    </p:extLst>
  </p:cSld>
  <p:clrMapOvr>
    <a:masterClrMapping/>
  </p:clrMapOvr>
  <p:hf sldNum="0"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468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57200" y="5715000"/>
            <a:ext cx="8229600" cy="4572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400"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E6BD3-1FAD-478F-8E96-0F209D8809D1}" type="datetime1">
              <a:rPr lang="en-US" altLang="en-US"/>
              <a:pPr>
                <a:defRPr/>
              </a:pPr>
              <a:t>1/17/2018</a:t>
            </a:fld>
            <a:endParaRPr lang="en-US" alt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6"/>
          </p:nvPr>
        </p:nvSpPr>
        <p:spPr>
          <a:xfrm>
            <a:off x="457200" y="6356350"/>
            <a:ext cx="1879600" cy="365125"/>
          </a:xfrm>
        </p:spPr>
        <p:txBody>
          <a:bodyPr/>
          <a:lstStyle>
            <a:lvl1pPr>
              <a:defRPr>
                <a:solidFill>
                  <a:srgbClr val="7F7F7F">
                    <a:alpha val="50000"/>
                  </a:srgbClr>
                </a:solidFill>
              </a:defRPr>
            </a:lvl1pPr>
          </a:lstStyle>
          <a:p>
            <a:pPr>
              <a:defRPr/>
            </a:pPr>
            <a:r>
              <a:rPr lang="en-US"/>
              <a:t>Hawaii Seafood Council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91C6BE-68EB-48C0-B1EE-FCDF7398FF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4970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295775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39845CD-A4E7-4259-B9EE-629D5BFFE437}" type="datetime1">
              <a:rPr lang="en-US" altLang="en-US"/>
              <a:pPr>
                <a:defRPr/>
              </a:pPr>
              <a:t>1/17/2018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17891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7F7F7F">
                    <a:alpha val="50000"/>
                  </a:srgbClr>
                </a:solidFill>
                <a:latin typeface="Gill Sans M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Hawaii Seafood Council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F87E7766-7708-430C-BD7C-7BD5ACC28D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211" r:id="rId1"/>
    <p:sldLayoutId id="2147484212" r:id="rId2"/>
    <p:sldLayoutId id="2147484213" r:id="rId3"/>
    <p:sldLayoutId id="2147484207" r:id="rId4"/>
    <p:sldLayoutId id="2147484208" r:id="rId5"/>
    <p:sldLayoutId id="2147484209" r:id="rId6"/>
    <p:sldLayoutId id="2147484210" r:id="rId7"/>
    <p:sldLayoutId id="2147484214" r:id="rId8"/>
    <p:sldLayoutId id="2147484215" r:id="rId9"/>
    <p:sldLayoutId id="2147484216" r:id="rId10"/>
    <p:sldLayoutId id="2147484217" r:id="rId11"/>
    <p:sldLayoutId id="2147484218" r:id="rId12"/>
    <p:sldLayoutId id="2147484219" r:id="rId13"/>
  </p:sldLayoutIdLst>
  <p:hf sldNum="0"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Gill Sans MT"/>
          <a:ea typeface="MS PGothic" panose="020B0600070205080204" pitchFamily="34" charset="-128"/>
          <a:cs typeface="MS PGothic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Gill Sans MT" panose="020B0502020104020203" pitchFamily="34" charset="0"/>
          <a:ea typeface="MS PGothic" panose="020B0600070205080204" pitchFamily="34" charset="-128"/>
          <a:cs typeface="MS PGothic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Gill Sans MT" panose="020B0502020104020203" pitchFamily="34" charset="0"/>
          <a:ea typeface="MS PGothic" panose="020B0600070205080204" pitchFamily="34" charset="-128"/>
          <a:cs typeface="MS PGothic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Gill Sans MT" panose="020B0502020104020203" pitchFamily="34" charset="0"/>
          <a:ea typeface="MS PGothic" panose="020B0600070205080204" pitchFamily="34" charset="-128"/>
          <a:cs typeface="MS PGothic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Gill Sans MT" panose="020B0502020104020203" pitchFamily="34" charset="0"/>
          <a:ea typeface="MS PGothic" panose="020B0600070205080204" pitchFamily="34" charset="-128"/>
          <a:cs typeface="MS PGothic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Gill Sans MT" panose="020B0502020104020203" pitchFamily="34" charset="0"/>
          <a:ea typeface="MS PGothic" panose="020B0600070205080204" pitchFamily="34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Gill Sans MT" panose="020B0502020104020203" pitchFamily="34" charset="0"/>
          <a:ea typeface="MS PGothic" panose="020B0600070205080204" pitchFamily="34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Gill Sans MT" panose="020B0502020104020203" pitchFamily="34" charset="0"/>
          <a:ea typeface="MS PGothic" panose="020B0600070205080204" pitchFamily="34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Gill Sans MT" panose="020B0502020104020203" pitchFamily="34" charset="0"/>
          <a:ea typeface="MS PGothic" panose="020B0600070205080204" pitchFamily="3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200" kern="1200">
          <a:solidFill>
            <a:srgbClr val="5C5C5C"/>
          </a:solidFill>
          <a:latin typeface="Gill Sans MT"/>
          <a:ea typeface="MS PGothic" panose="020B0600070205080204" pitchFamily="34" charset="-128"/>
          <a:cs typeface="MS PGothic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rgbClr val="5C5C5C"/>
          </a:solidFill>
          <a:latin typeface="Gill Sans MT"/>
          <a:ea typeface="MS PGothic" panose="020B0600070205080204" pitchFamily="34" charset="-128"/>
          <a:cs typeface="MS PGothic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5C5C5C"/>
          </a:solidFill>
          <a:latin typeface="Gill Sans MT"/>
          <a:ea typeface="MS PGothic" panose="020B0600070205080204" pitchFamily="34" charset="-128"/>
          <a:cs typeface="MS PGothic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rgbClr val="5C5C5C"/>
          </a:solidFill>
          <a:latin typeface="Gill Sans MT"/>
          <a:ea typeface="MS PGothic" panose="020B0600070205080204" pitchFamily="34" charset="-128"/>
          <a:cs typeface="MS PGothic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400" kern="1200">
          <a:solidFill>
            <a:srgbClr val="5C5C5C"/>
          </a:solidFill>
          <a:latin typeface="Gill Sans MT"/>
          <a:ea typeface="MS PGothic" panose="020B0600070205080204" pitchFamily="34" charset="-128"/>
          <a:cs typeface="MS P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Placeholder 15" descr="IMG_4748.JPG"/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8550" y="0"/>
            <a:ext cx="3473450" cy="6858000"/>
          </a:xfrm>
        </p:spPr>
        <p:txBody>
          <a:bodyPr rtlCol="0"/>
          <a:lstStyle/>
          <a:p>
            <a:pPr eaLnBrk="1" fontAlgn="auto" hangingPunct="1">
              <a:defRPr/>
            </a:pPr>
            <a:r>
              <a:rPr lang="en-US" dirty="0" smtClean="0">
                <a:latin typeface="+mj-lt"/>
                <a:ea typeface="+mj-ea"/>
                <a:cs typeface="+mj-cs"/>
              </a:rPr>
              <a:t/>
            </a:r>
            <a:br>
              <a:rPr lang="en-US" dirty="0" smtClean="0">
                <a:latin typeface="+mj-lt"/>
                <a:ea typeface="+mj-ea"/>
                <a:cs typeface="+mj-cs"/>
              </a:rPr>
            </a:br>
            <a:r>
              <a:rPr lang="en-US" i="1" dirty="0" smtClean="0">
                <a:latin typeface="+mj-lt"/>
                <a:ea typeface="+mj-ea"/>
                <a:cs typeface="+mj-cs"/>
              </a:rPr>
              <a:t>What is a Fishery?</a:t>
            </a:r>
            <a:endParaRPr lang="en-US" dirty="0">
              <a:latin typeface="+mj-lt"/>
              <a:ea typeface="+mj-ea"/>
              <a:cs typeface="+mj-cs"/>
            </a:endParaRPr>
          </a:p>
        </p:txBody>
      </p:sp>
      <p:sp>
        <p:nvSpPr>
          <p:cNvPr id="13316" name="Subtitle 7"/>
          <p:cNvSpPr>
            <a:spLocks noGrp="1"/>
          </p:cNvSpPr>
          <p:nvPr>
            <p:ph type="subTitle" idx="1"/>
          </p:nvPr>
        </p:nvSpPr>
        <p:spPr>
          <a:xfrm>
            <a:off x="1524000" y="3544888"/>
            <a:ext cx="2667000" cy="1143000"/>
          </a:xfrm>
        </p:spPr>
        <p:txBody>
          <a:bodyPr/>
          <a:lstStyle/>
          <a:p>
            <a:pPr eaLnBrk="1" hangingPunct="1"/>
            <a:r>
              <a:rPr lang="en-US" altLang="en-US" smtClean="0">
                <a:latin typeface="Gill Sans MT" panose="020B0502020104020203" pitchFamily="34" charset="0"/>
              </a:rPr>
              <a:t>John Kaneko MS, DVM</a:t>
            </a:r>
          </a:p>
          <a:p>
            <a:pPr eaLnBrk="1" hangingPunct="1"/>
            <a:r>
              <a:rPr lang="en-US" altLang="en-US" smtClean="0">
                <a:latin typeface="Gill Sans MT" panose="020B0502020104020203" pitchFamily="34" charset="0"/>
              </a:rPr>
              <a:t>Hawaii Seafood Council</a:t>
            </a:r>
          </a:p>
        </p:txBody>
      </p:sp>
      <p:pic>
        <p:nvPicPr>
          <p:cNvPr id="13317" name="Picture Placeholder 12" descr="Hawaii Seafood Horizontal_ver2.png"/>
          <p:cNvPicPr>
            <a:picLocks noGrp="1" noChangeAspect="1"/>
          </p:cNvPicPr>
          <p:nvPr>
            <p:ph type="pic" sz="quarter" idx="16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77" r="-39571"/>
          <a:stretch>
            <a:fillRect/>
          </a:stretch>
        </p:blipFill>
        <p:spPr/>
      </p:pic>
      <p:sp>
        <p:nvSpPr>
          <p:cNvPr id="13318" name="Text Placeholder 10"/>
          <p:cNvSpPr txBox="1">
            <a:spLocks/>
          </p:cNvSpPr>
          <p:nvPr/>
        </p:nvSpPr>
        <p:spPr bwMode="auto">
          <a:xfrm>
            <a:off x="7305675" y="6400800"/>
            <a:ext cx="2936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200">
                <a:solidFill>
                  <a:srgbClr val="5C5C5C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rgbClr val="5C5C5C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5C5C5C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rgbClr val="5C5C5C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400">
                <a:solidFill>
                  <a:srgbClr val="5C5C5C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400">
                <a:solidFill>
                  <a:srgbClr val="5C5C5C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400">
                <a:solidFill>
                  <a:srgbClr val="5C5C5C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400">
                <a:solidFill>
                  <a:srgbClr val="5C5C5C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400">
                <a:solidFill>
                  <a:srgbClr val="5C5C5C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600">
                <a:solidFill>
                  <a:srgbClr val="7F7F7F"/>
                </a:solidFill>
              </a:rPr>
              <a:t>Photo: John Kaneko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457200" y="1111250"/>
            <a:ext cx="3457575" cy="15240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  <a:cs typeface="+mj-cs"/>
              </a:rPr>
              <a:t>Defining by Location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57200" y="2647950"/>
            <a:ext cx="3471863" cy="284797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n-ea"/>
                <a:cs typeface="+mn-cs"/>
              </a:rPr>
              <a:t>Location is important and needs to be defined, especially in context </a:t>
            </a:r>
            <a:r>
              <a:rPr lang="en-US" dirty="0" smtClean="0">
                <a:ea typeface="+mn-ea"/>
                <a:cs typeface="+mn-cs"/>
              </a:rPr>
              <a:t>of</a:t>
            </a:r>
            <a:r>
              <a:rPr lang="en-US" dirty="0">
                <a:ea typeface="+mn-ea"/>
                <a:cs typeface="+mn-cs"/>
              </a:rPr>
              <a:t/>
            </a:r>
            <a:br>
              <a:rPr lang="en-US" dirty="0">
                <a:ea typeface="+mn-ea"/>
                <a:cs typeface="+mn-cs"/>
              </a:rPr>
            </a:br>
            <a:r>
              <a:rPr lang="en-US" dirty="0">
                <a:ea typeface="+mn-ea"/>
                <a:cs typeface="+mn-cs"/>
              </a:rPr>
              <a:t>fishery management </a:t>
            </a:r>
            <a:r>
              <a:rPr lang="en-US" dirty="0" smtClean="0">
                <a:ea typeface="+mn-ea"/>
                <a:cs typeface="+mn-cs"/>
              </a:rPr>
              <a:t>jurisdiction and </a:t>
            </a:r>
            <a:r>
              <a:rPr lang="en-US" dirty="0">
                <a:ea typeface="+mn-ea"/>
                <a:cs typeface="+mn-cs"/>
              </a:rPr>
              <a:t/>
            </a:r>
            <a:br>
              <a:rPr lang="en-US" dirty="0">
                <a:ea typeface="+mn-ea"/>
                <a:cs typeface="+mn-cs"/>
              </a:rPr>
            </a:br>
            <a:r>
              <a:rPr lang="en-US" dirty="0">
                <a:ea typeface="+mn-ea"/>
                <a:cs typeface="+mn-cs"/>
              </a:rPr>
              <a:t>fishing regulations. </a:t>
            </a:r>
            <a:endParaRPr lang="en-US" i="1" dirty="0"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dirty="0">
              <a:ea typeface="+mn-ea"/>
              <a:cs typeface="+mn-cs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Hawaii Seafood Council</a:t>
            </a:r>
          </a:p>
        </p:txBody>
      </p:sp>
      <p:pic>
        <p:nvPicPr>
          <p:cNvPr id="31750" name="Picture Placeholder 7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38" t="15" r="24184" b="-137"/>
          <a:stretch>
            <a:fillRect/>
          </a:stretch>
        </p:blipFill>
        <p:spPr>
          <a:xfrm>
            <a:off x="4583113" y="0"/>
            <a:ext cx="4560887" cy="6858000"/>
          </a:xfr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23"/>
          </p:nvPr>
        </p:nvSpPr>
        <p:spPr>
          <a:xfrm>
            <a:off x="457200" y="6356350"/>
            <a:ext cx="1789110" cy="365125"/>
          </a:xfrm>
        </p:spPr>
        <p:txBody>
          <a:bodyPr/>
          <a:lstStyle/>
          <a:p>
            <a:pPr>
              <a:defRPr/>
            </a:pPr>
            <a:r>
              <a:rPr lang="en-US"/>
              <a:t>Hawaii Seafood Council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196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  <a:cs typeface="+mj-cs"/>
              </a:rPr>
              <a:t>What is a fishery?</a:t>
            </a:r>
          </a:p>
        </p:txBody>
      </p:sp>
      <p:sp>
        <p:nvSpPr>
          <p:cNvPr id="33796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47675" y="890588"/>
            <a:ext cx="8232775" cy="552450"/>
          </a:xfrm>
        </p:spPr>
        <p:txBody>
          <a:bodyPr/>
          <a:lstStyle/>
          <a:p>
            <a:pPr eaLnBrk="1" hangingPunct="1"/>
            <a:r>
              <a:rPr lang="en-US" altLang="en-US" smtClean="0">
                <a:latin typeface="Gill Sans MT" panose="020B0502020104020203" pitchFamily="34" charset="0"/>
              </a:rPr>
              <a:t>Defining by Location</a:t>
            </a:r>
            <a:endParaRPr lang="en-US" altLang="en-US" i="1" smtClean="0">
              <a:latin typeface="Gill Sans MT" panose="020B05020201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9"/>
          </p:nvPr>
        </p:nvSpPr>
        <p:spPr>
          <a:xfrm>
            <a:off x="450850" y="1568450"/>
            <a:ext cx="4038600" cy="4038600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>
                <a:solidFill>
                  <a:srgbClr val="004680"/>
                </a:solidFill>
                <a:ea typeface="+mn-ea"/>
                <a:cs typeface="+mn-cs"/>
              </a:rPr>
              <a:t>Examples: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solidFill>
                  <a:srgbClr val="004680"/>
                </a:solidFill>
                <a:ea typeface="+mn-ea"/>
                <a:cs typeface="+mn-cs"/>
              </a:rPr>
              <a:t>Pacific Ocean 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solidFill>
                  <a:srgbClr val="004680"/>
                </a:solidFill>
                <a:ea typeface="+mn-ea"/>
                <a:cs typeface="+mn-cs"/>
              </a:rPr>
              <a:t>North Pacific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solidFill>
                  <a:srgbClr val="004680"/>
                </a:solidFill>
                <a:ea typeface="+mn-ea"/>
                <a:cs typeface="+mn-cs"/>
              </a:rPr>
              <a:t>Central North Pacific 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solidFill>
                  <a:srgbClr val="004680"/>
                </a:solidFill>
                <a:ea typeface="+mn-ea"/>
                <a:cs typeface="+mn-cs"/>
              </a:rPr>
              <a:t>Hawaii 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solidFill>
                  <a:srgbClr val="004680"/>
                </a:solidFill>
                <a:ea typeface="+mn-ea"/>
                <a:cs typeface="+mn-cs"/>
              </a:rPr>
              <a:t>Main Hawaiian Islands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solidFill>
                  <a:srgbClr val="004680"/>
                </a:solidFill>
                <a:ea typeface="+mn-ea"/>
                <a:cs typeface="+mn-cs"/>
              </a:rPr>
              <a:t>Waikiki-Diamondhead Shoreline Fishing Management Area</a:t>
            </a:r>
          </a:p>
        </p:txBody>
      </p:sp>
      <p:pic>
        <p:nvPicPr>
          <p:cNvPr id="33798" name="Content Placeholder 3"/>
          <p:cNvPicPr>
            <a:picLocks noGrp="1" noChangeAspect="1"/>
          </p:cNvPicPr>
          <p:nvPr>
            <p:ph sz="quarter" idx="2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>
          <a:xfrm>
            <a:off x="4645025" y="1568450"/>
            <a:ext cx="4038600" cy="4038600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50850" y="5711825"/>
            <a:ext cx="8237538" cy="45402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n-ea"/>
                <a:cs typeface="+mn-cs"/>
              </a:rPr>
              <a:t>Photo: </a:t>
            </a:r>
            <a:r>
              <a:rPr lang="en-US" dirty="0" smtClean="0">
                <a:ea typeface="+mn-ea"/>
                <a:cs typeface="+mn-cs"/>
              </a:rPr>
              <a:t>John Kaneko</a:t>
            </a:r>
            <a:endParaRPr lang="en-US" dirty="0">
              <a:ea typeface="+mn-ea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457200" y="1111250"/>
            <a:ext cx="3457575" cy="15240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  <a:cs typeface="+mj-cs"/>
              </a:rPr>
              <a:t>Defining by Purpose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57200" y="2647950"/>
            <a:ext cx="3471863" cy="284797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n-ea"/>
                <a:cs typeface="+mn-cs"/>
              </a:rPr>
              <a:t>In basic terms, the purpose of a fishery is either for subsistence (food), recreation (sport) or </a:t>
            </a:r>
            <a:r>
              <a:rPr lang="en-US" dirty="0">
                <a:ea typeface="+mn-ea"/>
                <a:cs typeface="+mn-cs"/>
              </a:rPr>
              <a:t>l</a:t>
            </a:r>
            <a:r>
              <a:rPr lang="en-US" dirty="0" smtClean="0">
                <a:ea typeface="+mn-ea"/>
                <a:cs typeface="+mn-cs"/>
              </a:rPr>
              <a:t>ivelihood (commerce).  </a:t>
            </a:r>
            <a:endParaRPr lang="en-US" i="1" dirty="0">
              <a:ea typeface="+mn-ea"/>
              <a:cs typeface="+mn-cs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1400" dirty="0">
                <a:ea typeface="+mn-ea"/>
                <a:cs typeface="+mn-cs"/>
              </a:rPr>
              <a:t>Photo: </a:t>
            </a:r>
            <a:r>
              <a:rPr lang="en-US" sz="1400" dirty="0" smtClean="0">
                <a:ea typeface="+mn-ea"/>
                <a:cs typeface="+mn-cs"/>
              </a:rPr>
              <a:t>John Kaneko</a:t>
            </a:r>
            <a:endParaRPr lang="en-US" sz="1400" dirty="0">
              <a:ea typeface="+mn-ea"/>
              <a:cs typeface="+mn-cs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Hawaii Seafood Council</a:t>
            </a:r>
          </a:p>
        </p:txBody>
      </p:sp>
      <p:pic>
        <p:nvPicPr>
          <p:cNvPr id="35846" name="Picture Placeholder 2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30" r="26730"/>
          <a:stretch>
            <a:fillRect/>
          </a:stretch>
        </p:blipFill>
        <p:spPr>
          <a:xfrm>
            <a:off x="4581525" y="0"/>
            <a:ext cx="4560888" cy="6858000"/>
          </a:xfr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23"/>
          </p:nvPr>
        </p:nvSpPr>
        <p:spPr>
          <a:xfrm>
            <a:off x="457200" y="6356350"/>
            <a:ext cx="1789110" cy="365125"/>
          </a:xfrm>
        </p:spPr>
        <p:txBody>
          <a:bodyPr/>
          <a:lstStyle/>
          <a:p>
            <a:pPr>
              <a:defRPr/>
            </a:pPr>
            <a:r>
              <a:rPr lang="en-US"/>
              <a:t>Hawaii Seafood Council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196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  <a:cs typeface="+mj-cs"/>
              </a:rPr>
              <a:t>What is a fishery?</a:t>
            </a:r>
          </a:p>
        </p:txBody>
      </p:sp>
      <p:sp>
        <p:nvSpPr>
          <p:cNvPr id="37892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47675" y="890588"/>
            <a:ext cx="8232775" cy="552450"/>
          </a:xfrm>
        </p:spPr>
        <p:txBody>
          <a:bodyPr/>
          <a:lstStyle/>
          <a:p>
            <a:pPr eaLnBrk="1" hangingPunct="1"/>
            <a:r>
              <a:rPr lang="en-US" altLang="en-US" smtClean="0">
                <a:latin typeface="Gill Sans MT" panose="020B0502020104020203" pitchFamily="34" charset="0"/>
              </a:rPr>
              <a:t>Defining by Purpose</a:t>
            </a:r>
            <a:endParaRPr lang="en-US" altLang="en-US" i="1" smtClean="0">
              <a:latin typeface="Gill Sans MT" panose="020B0502020104020203" pitchFamily="34" charset="0"/>
            </a:endParaRPr>
          </a:p>
        </p:txBody>
      </p:sp>
      <p:sp>
        <p:nvSpPr>
          <p:cNvPr id="37893" name="Content Placeholder 2"/>
          <p:cNvSpPr>
            <a:spLocks noGrp="1"/>
          </p:cNvSpPr>
          <p:nvPr>
            <p:ph sz="quarter" idx="19"/>
          </p:nvPr>
        </p:nvSpPr>
        <p:spPr>
          <a:xfrm>
            <a:off x="450850" y="1568450"/>
            <a:ext cx="4038600" cy="40386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 smtClean="0">
                <a:solidFill>
                  <a:schemeClr val="accent2"/>
                </a:solidFill>
                <a:latin typeface="Gill Sans MT" panose="020B0502020104020203" pitchFamily="34" charset="0"/>
              </a:rPr>
              <a:t>Subsistence:</a:t>
            </a:r>
            <a:r>
              <a:rPr lang="en-US" altLang="en-US" i="1" dirty="0" smtClean="0">
                <a:solidFill>
                  <a:schemeClr val="accent2"/>
                </a:solidFill>
                <a:latin typeface="Gill Sans MT" panose="020B0502020104020203" pitchFamily="34" charset="0"/>
              </a:rPr>
              <a:t> </a:t>
            </a:r>
            <a:r>
              <a:rPr lang="en-US" altLang="en-US" i="1" dirty="0" smtClean="0">
                <a:solidFill>
                  <a:schemeClr val="tx1">
                    <a:lumMod val="50000"/>
                  </a:schemeClr>
                </a:solidFill>
                <a:latin typeface="Gill Sans MT" panose="020B0502020104020203" pitchFamily="34" charset="0"/>
              </a:rPr>
              <a:t>for food, sharing or barter, but not money</a:t>
            </a:r>
          </a:p>
          <a:p>
            <a:pPr eaLnBrk="1" hangingPunct="1">
              <a:defRPr/>
            </a:pPr>
            <a:r>
              <a:rPr lang="en-US" altLang="en-US" dirty="0" smtClean="0">
                <a:solidFill>
                  <a:schemeClr val="accent2"/>
                </a:solidFill>
                <a:latin typeface="Gill Sans MT" panose="020B0502020104020203" pitchFamily="34" charset="0"/>
              </a:rPr>
              <a:t>Recreational: </a:t>
            </a:r>
            <a:r>
              <a:rPr lang="en-US" altLang="en-US" i="1" dirty="0" smtClean="0">
                <a:solidFill>
                  <a:schemeClr val="tx1">
                    <a:lumMod val="50000"/>
                  </a:schemeClr>
                </a:solidFill>
                <a:latin typeface="Gill Sans MT" panose="020B0502020104020203" pitchFamily="34" charset="0"/>
              </a:rPr>
              <a:t>for pleasure, sport, competition, food and/or catch and release</a:t>
            </a:r>
          </a:p>
          <a:p>
            <a:pPr eaLnBrk="1" hangingPunct="1">
              <a:defRPr/>
            </a:pPr>
            <a:r>
              <a:rPr lang="en-US" dirty="0" smtClean="0">
                <a:solidFill>
                  <a:schemeClr val="accent2"/>
                </a:solidFill>
                <a:ea typeface="+mn-ea"/>
                <a:cs typeface="+mn-cs"/>
              </a:rPr>
              <a:t>Commercial: </a:t>
            </a:r>
            <a:r>
              <a:rPr lang="en-US" i="1" dirty="0" smtClean="0">
                <a:solidFill>
                  <a:schemeClr val="tx1">
                    <a:lumMod val="50000"/>
                  </a:schemeClr>
                </a:solidFill>
                <a:ea typeface="+mn-ea"/>
                <a:cs typeface="+mn-cs"/>
              </a:rPr>
              <a:t>catching and marketing fish for money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20"/>
          </p:nvPr>
        </p:nvSpPr>
        <p:spPr>
          <a:xfrm>
            <a:off x="4645025" y="1568450"/>
            <a:ext cx="4038600" cy="40386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altLang="en-US" dirty="0">
                <a:solidFill>
                  <a:schemeClr val="accent2"/>
                </a:solidFill>
                <a:latin typeface="Gill Sans MT" panose="020B0502020104020203" pitchFamily="34" charset="0"/>
              </a:rPr>
              <a:t>Artisanal: </a:t>
            </a:r>
            <a:r>
              <a:rPr lang="en-US" altLang="en-US" i="1" dirty="0">
                <a:solidFill>
                  <a:schemeClr val="tx1">
                    <a:lumMod val="50000"/>
                  </a:schemeClr>
                </a:solidFill>
                <a:latin typeface="Gill Sans MT" panose="020B0502020104020203" pitchFamily="34" charset="0"/>
              </a:rPr>
              <a:t>small-scale and traditional fishing for money and/or subsistence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2"/>
                </a:solidFill>
                <a:ea typeface="+mn-ea"/>
                <a:cs typeface="+mn-cs"/>
              </a:rPr>
              <a:t>Industrial</a:t>
            </a:r>
            <a:r>
              <a:rPr lang="en-US" dirty="0">
                <a:solidFill>
                  <a:schemeClr val="accent2"/>
                </a:solidFill>
                <a:ea typeface="+mn-ea"/>
                <a:cs typeface="+mn-cs"/>
              </a:rPr>
              <a:t>: </a:t>
            </a:r>
            <a:r>
              <a:rPr lang="en-US" i="1" dirty="0" smtClean="0">
                <a:solidFill>
                  <a:schemeClr val="tx1">
                    <a:lumMod val="50000"/>
                  </a:schemeClr>
                </a:solidFill>
                <a:ea typeface="+mn-ea"/>
                <a:cs typeface="+mn-cs"/>
              </a:rPr>
              <a:t>catching for </a:t>
            </a:r>
            <a:r>
              <a:rPr lang="en-US" i="1" dirty="0">
                <a:solidFill>
                  <a:schemeClr val="tx1">
                    <a:lumMod val="50000"/>
                  </a:schemeClr>
                </a:solidFill>
                <a:ea typeface="+mn-ea"/>
                <a:cs typeface="+mn-cs"/>
              </a:rPr>
              <a:t>money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ea typeface="+mn-ea"/>
                <a:cs typeface="+mn-cs"/>
              </a:rPr>
              <a:t> </a:t>
            </a:r>
            <a:r>
              <a:rPr lang="en-US" i="1" dirty="0" smtClean="0">
                <a:solidFill>
                  <a:schemeClr val="tx1">
                    <a:lumMod val="50000"/>
                  </a:schemeClr>
                </a:solidFill>
                <a:ea typeface="+mn-ea"/>
                <a:cs typeface="+mn-cs"/>
              </a:rPr>
              <a:t>for </a:t>
            </a:r>
            <a:r>
              <a:rPr lang="en-US" i="1" dirty="0">
                <a:solidFill>
                  <a:schemeClr val="tx1">
                    <a:lumMod val="50000"/>
                  </a:schemeClr>
                </a:solidFill>
                <a:ea typeface="+mn-ea"/>
                <a:cs typeface="+mn-cs"/>
              </a:rPr>
              <a:t>uses other than human </a:t>
            </a:r>
            <a:r>
              <a:rPr lang="en-US" i="1" dirty="0" smtClean="0">
                <a:solidFill>
                  <a:schemeClr val="tx1">
                    <a:lumMod val="50000"/>
                  </a:schemeClr>
                </a:solidFill>
                <a:ea typeface="+mn-ea"/>
                <a:cs typeface="+mn-cs"/>
              </a:rPr>
              <a:t>food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2"/>
                </a:solidFill>
                <a:ea typeface="+mn-ea"/>
                <a:cs typeface="+mn-cs"/>
              </a:rPr>
              <a:t>Aquarium</a:t>
            </a:r>
            <a:r>
              <a:rPr lang="en-US" dirty="0">
                <a:solidFill>
                  <a:schemeClr val="accent2"/>
                </a:solidFill>
                <a:ea typeface="+mn-ea"/>
                <a:cs typeface="+mn-cs"/>
              </a:rPr>
              <a:t>: </a:t>
            </a:r>
            <a:r>
              <a:rPr lang="en-US" i="1" dirty="0">
                <a:solidFill>
                  <a:schemeClr val="tx1">
                    <a:lumMod val="50000"/>
                  </a:schemeClr>
                </a:solidFill>
                <a:ea typeface="+mn-ea"/>
                <a:cs typeface="+mn-cs"/>
              </a:rPr>
              <a:t>catching ornamental fish for money</a:t>
            </a: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i="1" dirty="0">
              <a:solidFill>
                <a:schemeClr val="bg1">
                  <a:lumMod val="75000"/>
                  <a:lumOff val="25000"/>
                </a:schemeClr>
              </a:solidFill>
              <a:ea typeface="+mn-ea"/>
              <a:cs typeface="+mn-cs"/>
            </a:endParaRP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i="1" dirty="0">
                <a:solidFill>
                  <a:srgbClr val="004680"/>
                </a:solidFill>
                <a:ea typeface="+mn-ea"/>
                <a:cs typeface="+mn-cs"/>
              </a:rPr>
              <a:t>Each of these types of fisheries can and should be managed.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450850" y="5711825"/>
            <a:ext cx="8237538" cy="45402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US">
              <a:ea typeface="+mn-ea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23"/>
          </p:nvPr>
        </p:nvSpPr>
        <p:spPr>
          <a:xfrm>
            <a:off x="457200" y="6356350"/>
            <a:ext cx="1789110" cy="365125"/>
          </a:xfrm>
        </p:spPr>
        <p:txBody>
          <a:bodyPr/>
          <a:lstStyle/>
          <a:p>
            <a:pPr>
              <a:defRPr/>
            </a:pPr>
            <a:r>
              <a:rPr lang="en-US"/>
              <a:t>Hawaii Seafood Council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196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  <a:cs typeface="+mj-cs"/>
              </a:rPr>
              <a:t>What is a fishery?</a:t>
            </a:r>
          </a:p>
        </p:txBody>
      </p:sp>
      <p:sp>
        <p:nvSpPr>
          <p:cNvPr id="3994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47675" y="890588"/>
            <a:ext cx="8232775" cy="552450"/>
          </a:xfrm>
        </p:spPr>
        <p:txBody>
          <a:bodyPr/>
          <a:lstStyle/>
          <a:p>
            <a:pPr eaLnBrk="1" hangingPunct="1"/>
            <a:r>
              <a:rPr lang="en-US" altLang="en-US" smtClean="0">
                <a:latin typeface="Gill Sans MT" panose="020B0502020104020203" pitchFamily="34" charset="0"/>
              </a:rPr>
              <a:t>Managing Fisheries with Different Purposes</a:t>
            </a:r>
          </a:p>
        </p:txBody>
      </p:sp>
      <p:sp>
        <p:nvSpPr>
          <p:cNvPr id="39941" name="Content Placeholder 2"/>
          <p:cNvSpPr>
            <a:spLocks noGrp="1"/>
          </p:cNvSpPr>
          <p:nvPr>
            <p:ph sz="quarter" idx="19"/>
          </p:nvPr>
        </p:nvSpPr>
        <p:spPr>
          <a:xfrm>
            <a:off x="450850" y="1568450"/>
            <a:ext cx="4038600" cy="4038600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en-US" dirty="0" smtClean="0">
                <a:solidFill>
                  <a:srgbClr val="404040"/>
                </a:solidFill>
                <a:latin typeface="Gill Sans MT" panose="020B0502020104020203" pitchFamily="34" charset="0"/>
              </a:rPr>
              <a:t>It is common for several types </a:t>
            </a:r>
            <a:br>
              <a:rPr lang="en-US" altLang="en-US" dirty="0" smtClean="0">
                <a:solidFill>
                  <a:srgbClr val="404040"/>
                </a:solidFill>
                <a:latin typeface="Gill Sans MT" panose="020B0502020104020203" pitchFamily="34" charset="0"/>
              </a:rPr>
            </a:br>
            <a:r>
              <a:rPr lang="en-US" altLang="en-US" dirty="0" smtClean="0">
                <a:solidFill>
                  <a:srgbClr val="404040"/>
                </a:solidFill>
                <a:latin typeface="Gill Sans MT" panose="020B0502020104020203" pitchFamily="34" charset="0"/>
              </a:rPr>
              <a:t>of fisheries on the same fishery resource to be managed simultaneously.  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en-US" dirty="0" smtClean="0">
                <a:solidFill>
                  <a:srgbClr val="404040"/>
                </a:solidFill>
                <a:latin typeface="Gill Sans MT" panose="020B0502020104020203" pitchFamily="34" charset="0"/>
              </a:rPr>
              <a:t>This requires a fishery management process that considers the impacts of the various fisheries on the fishery resource, habitat and </a:t>
            </a:r>
            <a:r>
              <a:rPr lang="en-US" altLang="en-US" dirty="0" err="1" smtClean="0">
                <a:solidFill>
                  <a:srgbClr val="404040"/>
                </a:solidFill>
                <a:latin typeface="Gill Sans MT" panose="020B0502020104020203" pitchFamily="34" charset="0"/>
              </a:rPr>
              <a:t>ecosytem</a:t>
            </a:r>
            <a:r>
              <a:rPr lang="en-US" altLang="en-US" dirty="0" smtClean="0">
                <a:solidFill>
                  <a:srgbClr val="404040"/>
                </a:solidFill>
                <a:latin typeface="Gill Sans MT" panose="020B0502020104020203" pitchFamily="34" charset="0"/>
              </a:rPr>
              <a:t>.  </a:t>
            </a:r>
          </a:p>
        </p:txBody>
      </p:sp>
      <p:sp>
        <p:nvSpPr>
          <p:cNvPr id="39942" name="Content Placeholder 5"/>
          <p:cNvSpPr>
            <a:spLocks noGrp="1"/>
          </p:cNvSpPr>
          <p:nvPr>
            <p:ph sz="quarter" idx="20"/>
          </p:nvPr>
        </p:nvSpPr>
        <p:spPr>
          <a:xfrm>
            <a:off x="4645025" y="1568450"/>
            <a:ext cx="4038600" cy="4038600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en-US" dirty="0" smtClean="0">
                <a:solidFill>
                  <a:srgbClr val="004680"/>
                </a:solidFill>
                <a:latin typeface="Gill Sans MT" panose="020B0502020104020203" pitchFamily="34" charset="0"/>
              </a:rPr>
              <a:t>For example: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en-US" dirty="0">
                <a:solidFill>
                  <a:srgbClr val="004680"/>
                </a:solidFill>
                <a:latin typeface="Gill Sans MT" panose="020B0502020104020203" pitchFamily="34" charset="0"/>
              </a:rPr>
              <a:t>A</a:t>
            </a:r>
            <a:r>
              <a:rPr lang="en-US" altLang="en-US" dirty="0" smtClean="0">
                <a:solidFill>
                  <a:srgbClr val="004680"/>
                </a:solidFill>
                <a:latin typeface="Gill Sans MT" panose="020B0502020104020203" pitchFamily="34" charset="0"/>
              </a:rPr>
              <a:t>quarium fish fisheries </a:t>
            </a:r>
            <a:br>
              <a:rPr lang="en-US" altLang="en-US" dirty="0" smtClean="0">
                <a:solidFill>
                  <a:srgbClr val="004680"/>
                </a:solidFill>
                <a:latin typeface="Gill Sans MT" panose="020B0502020104020203" pitchFamily="34" charset="0"/>
              </a:rPr>
            </a:br>
            <a:r>
              <a:rPr lang="en-US" altLang="en-US" dirty="0" smtClean="0">
                <a:solidFill>
                  <a:srgbClr val="004680"/>
                </a:solidFill>
                <a:latin typeface="Gill Sans MT" panose="020B0502020104020203" pitchFamily="34" charset="0"/>
              </a:rPr>
              <a:t>for live ornamental marine tropical fish and invertebrates </a:t>
            </a:r>
            <a:br>
              <a:rPr lang="en-US" altLang="en-US" dirty="0" smtClean="0">
                <a:solidFill>
                  <a:srgbClr val="004680"/>
                </a:solidFill>
                <a:latin typeface="Gill Sans MT" panose="020B0502020104020203" pitchFamily="34" charset="0"/>
              </a:rPr>
            </a:br>
            <a:r>
              <a:rPr lang="en-US" altLang="en-US" dirty="0" smtClean="0">
                <a:solidFill>
                  <a:srgbClr val="004680"/>
                </a:solidFill>
                <a:latin typeface="Gill Sans MT" panose="020B0502020104020203" pitchFamily="34" charset="0"/>
              </a:rPr>
              <a:t>are important in some coral </a:t>
            </a:r>
            <a:br>
              <a:rPr lang="en-US" altLang="en-US" dirty="0" smtClean="0">
                <a:solidFill>
                  <a:srgbClr val="004680"/>
                </a:solidFill>
                <a:latin typeface="Gill Sans MT" panose="020B0502020104020203" pitchFamily="34" charset="0"/>
              </a:rPr>
            </a:br>
            <a:r>
              <a:rPr lang="en-US" altLang="en-US" dirty="0" smtClean="0">
                <a:solidFill>
                  <a:srgbClr val="004680"/>
                </a:solidFill>
                <a:latin typeface="Gill Sans MT" panose="020B0502020104020203" pitchFamily="34" charset="0"/>
              </a:rPr>
              <a:t>reef areas where subsistence, recreational and commercial fisheries coexist.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450850" y="5711825"/>
            <a:ext cx="8237538" cy="45402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US">
              <a:ea typeface="+mn-ea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23"/>
          </p:nvPr>
        </p:nvSpPr>
        <p:spPr>
          <a:xfrm>
            <a:off x="457200" y="6356350"/>
            <a:ext cx="1789110" cy="365125"/>
          </a:xfrm>
        </p:spPr>
        <p:txBody>
          <a:bodyPr/>
          <a:lstStyle/>
          <a:p>
            <a:pPr>
              <a:defRPr/>
            </a:pPr>
            <a:r>
              <a:rPr lang="en-US"/>
              <a:t>Hawaii Seafood Council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196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  <a:cs typeface="+mj-cs"/>
              </a:rPr>
              <a:t>What is a fishery?</a:t>
            </a:r>
          </a:p>
        </p:txBody>
      </p:sp>
      <p:sp>
        <p:nvSpPr>
          <p:cNvPr id="4198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47675" y="890588"/>
            <a:ext cx="8232775" cy="552450"/>
          </a:xfrm>
        </p:spPr>
        <p:txBody>
          <a:bodyPr/>
          <a:lstStyle/>
          <a:p>
            <a:pPr eaLnBrk="1" hangingPunct="1"/>
            <a:r>
              <a:rPr lang="en-US" altLang="en-US" smtClean="0">
                <a:latin typeface="Gill Sans MT" panose="020B0502020104020203" pitchFamily="34" charset="0"/>
              </a:rPr>
              <a:t>Managing Fisheries with Different Purposes</a:t>
            </a:r>
          </a:p>
        </p:txBody>
      </p:sp>
      <p:sp>
        <p:nvSpPr>
          <p:cNvPr id="41989" name="Content Placeholder 2"/>
          <p:cNvSpPr>
            <a:spLocks noGrp="1"/>
          </p:cNvSpPr>
          <p:nvPr>
            <p:ph sz="quarter" idx="19"/>
          </p:nvPr>
        </p:nvSpPr>
        <p:spPr>
          <a:xfrm>
            <a:off x="450850" y="1568450"/>
            <a:ext cx="4038600" cy="4038600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en-US" dirty="0" smtClean="0">
                <a:solidFill>
                  <a:srgbClr val="404040"/>
                </a:solidFill>
                <a:latin typeface="Gill Sans MT" panose="020B0502020104020203" pitchFamily="34" charset="0"/>
              </a:rPr>
              <a:t>It also requires an established decision-making process and defined management goals that take into consideration the diverse needs of stakeholders.</a:t>
            </a:r>
            <a:endParaRPr lang="en-US" altLang="en-US" dirty="0" smtClean="0">
              <a:solidFill>
                <a:srgbClr val="004680"/>
              </a:solidFill>
              <a:latin typeface="Gill Sans MT" panose="020B0502020104020203" pitchFamily="34" charset="0"/>
            </a:endParaRPr>
          </a:p>
          <a:p>
            <a:pPr marL="0" indent="0" eaLnBrk="1" hangingPunct="1">
              <a:buFont typeface="Arial" panose="020B0604020202020204" pitchFamily="34" charset="0"/>
              <a:buNone/>
            </a:pPr>
            <a:endParaRPr lang="en-US" altLang="en-US" dirty="0" smtClean="0">
              <a:solidFill>
                <a:srgbClr val="004680"/>
              </a:solidFill>
              <a:latin typeface="Gill Sans MT" panose="020B0502020104020203" pitchFamily="34" charset="0"/>
            </a:endParaRPr>
          </a:p>
        </p:txBody>
      </p:sp>
      <p:sp>
        <p:nvSpPr>
          <p:cNvPr id="41990" name="Content Placeholder 5"/>
          <p:cNvSpPr>
            <a:spLocks noGrp="1"/>
          </p:cNvSpPr>
          <p:nvPr>
            <p:ph sz="quarter" idx="20"/>
          </p:nvPr>
        </p:nvSpPr>
        <p:spPr>
          <a:xfrm>
            <a:off x="4645025" y="1568450"/>
            <a:ext cx="4038600" cy="4038600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en-US" dirty="0" smtClean="0">
                <a:solidFill>
                  <a:srgbClr val="004680"/>
                </a:solidFill>
                <a:latin typeface="Gill Sans MT" panose="020B0502020104020203" pitchFamily="34" charset="0"/>
              </a:rPr>
              <a:t>For example: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en-US" dirty="0" smtClean="0">
                <a:solidFill>
                  <a:srgbClr val="004680"/>
                </a:solidFill>
                <a:latin typeface="Gill Sans MT" panose="020B0502020104020203" pitchFamily="34" charset="0"/>
              </a:rPr>
              <a:t>Industrial fisheries may catch forage fish species for the production of extracted fish oils (DHA &amp; EPA) and fish meal for animal feeds, pet food, and other useful products. These species play a role as the base of the food web for other fish species caught for food and recreation.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450850" y="5711825"/>
            <a:ext cx="8237538" cy="45402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dirty="0">
              <a:ea typeface="+mn-ea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57200" y="1111250"/>
            <a:ext cx="3457575" cy="15240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  <a:cs typeface="+mj-cs"/>
              </a:rPr>
              <a:t>Defining by Environment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457200" y="2647950"/>
            <a:ext cx="3471863" cy="284797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n-ea"/>
                <a:cs typeface="+mn-cs"/>
              </a:rPr>
              <a:t>The environment, or habitat, where a fishery operates is </a:t>
            </a:r>
            <a:r>
              <a:rPr lang="en-US" dirty="0" smtClean="0">
                <a:ea typeface="+mn-ea"/>
                <a:cs typeface="+mn-cs"/>
              </a:rPr>
              <a:t>important. It dictates </a:t>
            </a:r>
            <a:r>
              <a:rPr lang="en-US" dirty="0">
                <a:ea typeface="+mn-ea"/>
                <a:cs typeface="+mn-cs"/>
              </a:rPr>
              <a:t>which types of gear can be used. Each environment/habitat has different vulnerability to the impacts of fishing.</a:t>
            </a:r>
            <a:endParaRPr lang="en-US" i="1" dirty="0">
              <a:ea typeface="+mn-ea"/>
              <a:cs typeface="+mn-cs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/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n-ea"/>
                <a:cs typeface="+mn-cs"/>
              </a:rPr>
              <a:t>Photo: </a:t>
            </a:r>
            <a:r>
              <a:rPr lang="en-US" dirty="0" smtClean="0">
                <a:ea typeface="+mn-ea"/>
                <a:cs typeface="+mn-cs"/>
              </a:rPr>
              <a:t> William J Walsh</a:t>
            </a:r>
            <a:endParaRPr lang="en-US" dirty="0">
              <a:ea typeface="+mn-ea"/>
              <a:cs typeface="+mn-cs"/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Hawaii Seafood Council</a:t>
            </a:r>
          </a:p>
        </p:txBody>
      </p:sp>
      <p:pic>
        <p:nvPicPr>
          <p:cNvPr id="44038" name="Picture Placeholder 2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05" r="27917"/>
          <a:stretch>
            <a:fillRect/>
          </a:stretch>
        </p:blipFill>
        <p:spPr>
          <a:xfrm>
            <a:off x="4581525" y="0"/>
            <a:ext cx="4560888" cy="6858000"/>
          </a:xfr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13"/>
          <p:cNvSpPr>
            <a:spLocks noGrp="1"/>
          </p:cNvSpPr>
          <p:nvPr>
            <p:ph type="ftr" sz="quarter" idx="23"/>
          </p:nvPr>
        </p:nvSpPr>
        <p:spPr>
          <a:xfrm>
            <a:off x="457200" y="6356350"/>
            <a:ext cx="1789110" cy="365125"/>
          </a:xfrm>
        </p:spPr>
        <p:txBody>
          <a:bodyPr/>
          <a:lstStyle/>
          <a:p>
            <a:pPr>
              <a:defRPr/>
            </a:pPr>
            <a:r>
              <a:rPr lang="en-US"/>
              <a:t>Hawaii Seafood Council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196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  <a:cs typeface="+mj-cs"/>
              </a:rPr>
              <a:t>What is a fishery?</a:t>
            </a:r>
          </a:p>
        </p:txBody>
      </p:sp>
      <p:sp>
        <p:nvSpPr>
          <p:cNvPr id="46084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47675" y="890588"/>
            <a:ext cx="8232775" cy="552450"/>
          </a:xfrm>
        </p:spPr>
        <p:txBody>
          <a:bodyPr/>
          <a:lstStyle/>
          <a:p>
            <a:pPr eaLnBrk="1" hangingPunct="1"/>
            <a:r>
              <a:rPr lang="en-US" altLang="en-US" smtClean="0">
                <a:latin typeface="Gill Sans MT" panose="020B0502020104020203" pitchFamily="34" charset="0"/>
              </a:rPr>
              <a:t>Defining by Environment </a:t>
            </a:r>
            <a:endParaRPr lang="en-US" altLang="en-US" i="1" smtClean="0">
              <a:latin typeface="Gill Sans MT" panose="020B0502020104020203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9"/>
          </p:nvPr>
        </p:nvSpPr>
        <p:spPr>
          <a:xfrm>
            <a:off x="450850" y="1568450"/>
            <a:ext cx="4038600" cy="4038600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>
                <a:solidFill>
                  <a:srgbClr val="004680"/>
                </a:solidFill>
                <a:ea typeface="+mn-ea"/>
                <a:cs typeface="+mn-cs"/>
              </a:rPr>
              <a:t>Examples: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solidFill>
                  <a:srgbClr val="004680"/>
                </a:solidFill>
                <a:ea typeface="+mn-ea"/>
                <a:cs typeface="+mn-cs"/>
              </a:rPr>
              <a:t>Coral reef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solidFill>
                  <a:srgbClr val="004680"/>
                </a:solidFill>
                <a:ea typeface="+mn-ea"/>
                <a:cs typeface="+mn-cs"/>
              </a:rPr>
              <a:t>Nearshore/Coastal 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solidFill>
                  <a:srgbClr val="004680"/>
                </a:solidFill>
                <a:ea typeface="+mn-ea"/>
                <a:cs typeface="+mn-cs"/>
              </a:rPr>
              <a:t>Demersal: </a:t>
            </a:r>
            <a:br>
              <a:rPr lang="en-US" dirty="0">
                <a:solidFill>
                  <a:srgbClr val="004680"/>
                </a:solidFill>
                <a:ea typeface="+mn-ea"/>
                <a:cs typeface="+mn-cs"/>
              </a:rPr>
            </a:br>
            <a:r>
              <a:rPr lang="en-US" i="1" dirty="0">
                <a:solidFill>
                  <a:srgbClr val="004680"/>
                </a:solidFill>
                <a:ea typeface="+mn-ea"/>
                <a:cs typeface="+mn-cs"/>
              </a:rPr>
              <a:t>bottom habitat associated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solidFill>
                  <a:srgbClr val="004680"/>
                </a:solidFill>
                <a:ea typeface="+mn-ea"/>
                <a:cs typeface="+mn-cs"/>
              </a:rPr>
              <a:t>Pelagic: </a:t>
            </a:r>
            <a:r>
              <a:rPr lang="en-US" i="1" dirty="0">
                <a:solidFill>
                  <a:srgbClr val="004680"/>
                </a:solidFill>
                <a:ea typeface="+mn-ea"/>
                <a:cs typeface="+mn-cs"/>
              </a:rPr>
              <a:t>open ocean, not associated with bottom habitat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450850" y="5711825"/>
            <a:ext cx="8237538" cy="45402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n-ea"/>
                <a:cs typeface="+mn-cs"/>
              </a:rPr>
              <a:t>Photo: </a:t>
            </a:r>
            <a:r>
              <a:rPr lang="en-US" dirty="0" smtClean="0">
                <a:ea typeface="+mn-ea"/>
                <a:cs typeface="+mn-cs"/>
              </a:rPr>
              <a:t>John Kaneko</a:t>
            </a:r>
            <a:endParaRPr lang="en-US" dirty="0">
              <a:ea typeface="+mn-ea"/>
              <a:cs typeface="+mn-cs"/>
            </a:endParaRPr>
          </a:p>
        </p:txBody>
      </p:sp>
      <p:pic>
        <p:nvPicPr>
          <p:cNvPr id="46087" name="Content Placeholder 3"/>
          <p:cNvPicPr>
            <a:picLocks noGrp="1" noChangeAspect="1"/>
          </p:cNvPicPr>
          <p:nvPr>
            <p:ph sz="quarter" idx="2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5025" y="2073275"/>
            <a:ext cx="4038600" cy="3028950"/>
          </a:xfr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457200" y="1111250"/>
            <a:ext cx="3457575" cy="15240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  <a:cs typeface="+mj-cs"/>
              </a:rPr>
              <a:t>DefininG by </a:t>
            </a:r>
            <a:br>
              <a:rPr lang="en-US" dirty="0">
                <a:ea typeface="+mj-ea"/>
                <a:cs typeface="+mj-cs"/>
              </a:rPr>
            </a:br>
            <a:r>
              <a:rPr lang="en-US" dirty="0">
                <a:ea typeface="+mj-ea"/>
                <a:cs typeface="+mj-cs"/>
              </a:rPr>
              <a:t>Fishing Method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457200" y="2647950"/>
            <a:ext cx="3471863" cy="284797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n-ea"/>
                <a:cs typeface="+mn-cs"/>
              </a:rPr>
              <a:t>The fishing method has impacts on catch rates, selectivity and habitat.</a:t>
            </a:r>
            <a:endParaRPr lang="en-US" i="1" dirty="0"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n-ea"/>
                <a:cs typeface="+mn-cs"/>
              </a:rPr>
              <a:t>Photo: </a:t>
            </a:r>
            <a:r>
              <a:rPr lang="en-US" dirty="0" smtClean="0">
                <a:ea typeface="+mn-ea"/>
                <a:cs typeface="+mn-cs"/>
              </a:rPr>
              <a:t>John Kaneko</a:t>
            </a:r>
            <a:endParaRPr lang="en-US" dirty="0">
              <a:ea typeface="+mn-ea"/>
              <a:cs typeface="+mn-cs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Hawaii Seafood Council</a:t>
            </a:r>
          </a:p>
        </p:txBody>
      </p:sp>
      <p:pic>
        <p:nvPicPr>
          <p:cNvPr id="48134" name="Picture Placeholder 2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04" t="-278" r="31519" b="278"/>
          <a:stretch>
            <a:fillRect/>
          </a:stretch>
        </p:blipFill>
        <p:spPr>
          <a:xfrm>
            <a:off x="4581525" y="0"/>
            <a:ext cx="4560888" cy="6858000"/>
          </a:xfr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12"/>
          <p:cNvSpPr>
            <a:spLocks noGrp="1"/>
          </p:cNvSpPr>
          <p:nvPr>
            <p:ph type="ftr" sz="quarter" idx="23"/>
          </p:nvPr>
        </p:nvSpPr>
        <p:spPr>
          <a:xfrm>
            <a:off x="457200" y="6356350"/>
            <a:ext cx="1789110" cy="365125"/>
          </a:xfrm>
        </p:spPr>
        <p:txBody>
          <a:bodyPr/>
          <a:lstStyle/>
          <a:p>
            <a:pPr>
              <a:defRPr/>
            </a:pPr>
            <a:r>
              <a:rPr lang="en-US"/>
              <a:t>Hawaii Seafood Council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196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  <a:cs typeface="+mj-cs"/>
              </a:rPr>
              <a:t>What is a fishery?</a:t>
            </a:r>
          </a:p>
        </p:txBody>
      </p:sp>
      <p:sp>
        <p:nvSpPr>
          <p:cNvPr id="50180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47675" y="890588"/>
            <a:ext cx="8232775" cy="552450"/>
          </a:xfrm>
        </p:spPr>
        <p:txBody>
          <a:bodyPr/>
          <a:lstStyle/>
          <a:p>
            <a:pPr eaLnBrk="1" hangingPunct="1"/>
            <a:r>
              <a:rPr lang="en-US" altLang="en-US" smtClean="0">
                <a:latin typeface="Gill Sans MT" panose="020B0502020104020203" pitchFamily="34" charset="0"/>
              </a:rPr>
              <a:t>Defining by Fishing Method</a:t>
            </a:r>
            <a:endParaRPr lang="en-US" altLang="en-US" i="1" smtClean="0">
              <a:latin typeface="Gill Sans MT" panose="020B0502020104020203" pitchFamily="34" charset="0"/>
            </a:endParaRPr>
          </a:p>
        </p:txBody>
      </p:sp>
      <p:sp>
        <p:nvSpPr>
          <p:cNvPr id="50181" name="Content Placeholder 1"/>
          <p:cNvSpPr>
            <a:spLocks noGrp="1"/>
          </p:cNvSpPr>
          <p:nvPr>
            <p:ph sz="quarter" idx="19"/>
          </p:nvPr>
        </p:nvSpPr>
        <p:spPr>
          <a:xfrm>
            <a:off x="450850" y="1568450"/>
            <a:ext cx="4038600" cy="40386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rgbClr val="004680"/>
                </a:solidFill>
                <a:latin typeface="Gill Sans MT" panose="020B0502020104020203" pitchFamily="34" charset="0"/>
              </a:rPr>
              <a:t>spear</a:t>
            </a:r>
          </a:p>
          <a:p>
            <a:pPr eaLnBrk="1" hangingPunct="1"/>
            <a:r>
              <a:rPr lang="en-US" altLang="en-US" smtClean="0">
                <a:solidFill>
                  <a:srgbClr val="004680"/>
                </a:solidFill>
                <a:latin typeface="Gill Sans MT" panose="020B0502020104020203" pitchFamily="34" charset="0"/>
              </a:rPr>
              <a:t>harpoon</a:t>
            </a:r>
          </a:p>
          <a:p>
            <a:pPr eaLnBrk="1" hangingPunct="1"/>
            <a:r>
              <a:rPr lang="en-US" altLang="en-US" smtClean="0">
                <a:solidFill>
                  <a:srgbClr val="004680"/>
                </a:solidFill>
                <a:latin typeface="Gill Sans MT" panose="020B0502020104020203" pitchFamily="34" charset="0"/>
              </a:rPr>
              <a:t>gill net</a:t>
            </a:r>
          </a:p>
          <a:p>
            <a:pPr eaLnBrk="1" hangingPunct="1"/>
            <a:r>
              <a:rPr lang="en-US" altLang="en-US" smtClean="0">
                <a:solidFill>
                  <a:srgbClr val="004680"/>
                </a:solidFill>
                <a:latin typeface="Gill Sans MT" panose="020B0502020104020203" pitchFamily="34" charset="0"/>
              </a:rPr>
              <a:t>purse seine</a:t>
            </a:r>
          </a:p>
          <a:p>
            <a:pPr eaLnBrk="1" hangingPunct="1"/>
            <a:r>
              <a:rPr lang="en-US" altLang="en-US" smtClean="0">
                <a:solidFill>
                  <a:srgbClr val="004680"/>
                </a:solidFill>
                <a:latin typeface="Gill Sans MT" panose="020B0502020104020203" pitchFamily="34" charset="0"/>
              </a:rPr>
              <a:t>trawl</a:t>
            </a:r>
          </a:p>
          <a:p>
            <a:pPr eaLnBrk="1" hangingPunct="1"/>
            <a:r>
              <a:rPr lang="en-US" altLang="en-US" smtClean="0">
                <a:solidFill>
                  <a:srgbClr val="004680"/>
                </a:solidFill>
                <a:latin typeface="Gill Sans MT" panose="020B0502020104020203" pitchFamily="34" charset="0"/>
              </a:rPr>
              <a:t>rod &amp; reel</a:t>
            </a:r>
          </a:p>
          <a:p>
            <a:pPr eaLnBrk="1" hangingPunct="1"/>
            <a:r>
              <a:rPr lang="en-US" altLang="en-US" smtClean="0">
                <a:solidFill>
                  <a:srgbClr val="004680"/>
                </a:solidFill>
                <a:latin typeface="Gill Sans MT" panose="020B0502020104020203" pitchFamily="34" charset="0"/>
              </a:rPr>
              <a:t>pole &amp; line</a:t>
            </a:r>
            <a:r>
              <a:rPr lang="en-US" altLang="en-US" i="1" smtClean="0">
                <a:solidFill>
                  <a:srgbClr val="004680"/>
                </a:solidFill>
                <a:latin typeface="Gill Sans MT" panose="020B0502020104020203" pitchFamily="34" charset="0"/>
              </a:rPr>
              <a:t> (live bait boat)</a:t>
            </a:r>
          </a:p>
          <a:p>
            <a:pPr eaLnBrk="1" hangingPunct="1"/>
            <a:r>
              <a:rPr lang="en-US" altLang="en-US" smtClean="0">
                <a:solidFill>
                  <a:srgbClr val="004680"/>
                </a:solidFill>
                <a:latin typeface="Gill Sans MT" panose="020B0502020104020203" pitchFamily="34" charset="0"/>
              </a:rPr>
              <a:t>handline</a:t>
            </a:r>
          </a:p>
          <a:p>
            <a:pPr eaLnBrk="1" hangingPunct="1"/>
            <a:r>
              <a:rPr lang="en-US" altLang="en-US" smtClean="0">
                <a:solidFill>
                  <a:srgbClr val="004680"/>
                </a:solidFill>
                <a:latin typeface="Gill Sans MT" panose="020B0502020104020203" pitchFamily="34" charset="0"/>
              </a:rPr>
              <a:t>troll</a:t>
            </a:r>
          </a:p>
          <a:p>
            <a:pPr eaLnBrk="1" hangingPunct="1"/>
            <a:r>
              <a:rPr lang="en-US" altLang="en-US" smtClean="0">
                <a:solidFill>
                  <a:srgbClr val="004680"/>
                </a:solidFill>
                <a:latin typeface="Gill Sans MT" panose="020B0502020104020203" pitchFamily="34" charset="0"/>
              </a:rPr>
              <a:t>longline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450850" y="5711825"/>
            <a:ext cx="8237538" cy="45402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n-ea"/>
                <a:cs typeface="+mn-cs"/>
              </a:rPr>
              <a:t>Photo: John Kaneko</a:t>
            </a:r>
            <a:endParaRPr lang="en-US" dirty="0">
              <a:ea typeface="+mn-ea"/>
              <a:cs typeface="+mn-cs"/>
            </a:endParaRPr>
          </a:p>
        </p:txBody>
      </p:sp>
      <p:pic>
        <p:nvPicPr>
          <p:cNvPr id="50183" name="Content Placeholder 2"/>
          <p:cNvPicPr>
            <a:picLocks noGrp="1" noChangeAspect="1"/>
          </p:cNvPicPr>
          <p:nvPr>
            <p:ph sz="quarter" idx="2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5025" y="2073275"/>
            <a:ext cx="4038600" cy="3028950"/>
          </a:xfr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Placeholder 9" descr="IMG_1642.JPG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1" r="25061"/>
          <a:stretch>
            <a:fillRect/>
          </a:stretch>
        </p:blipFill>
        <p:spPr>
          <a:xfrm>
            <a:off x="4581525" y="0"/>
            <a:ext cx="4560888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11250"/>
            <a:ext cx="3457575" cy="15240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  <a:cs typeface="+mj-cs"/>
              </a:rPr>
              <a:t>The Simple Definition:</a:t>
            </a:r>
          </a:p>
        </p:txBody>
      </p:sp>
      <p:sp>
        <p:nvSpPr>
          <p:cNvPr id="15364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457200" y="2647950"/>
            <a:ext cx="3471863" cy="2847975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tx1"/>
                </a:solidFill>
                <a:latin typeface="Gill Sans MT" panose="020B0502020104020203" pitchFamily="34" charset="0"/>
              </a:rPr>
              <a:t>A “Fishery” can be defined simply as the activities involved in catching wild fish or shellfish, or a group of species that share the same habitat.</a:t>
            </a:r>
            <a:endParaRPr lang="en-US" altLang="en-US" smtClean="0">
              <a:solidFill>
                <a:srgbClr val="F2F2F2"/>
              </a:solidFill>
              <a:latin typeface="Gill Sans MT" panose="020B0502020104020203" pitchFamily="34" charset="0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/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n-ea"/>
                <a:cs typeface="+mn-cs"/>
              </a:rPr>
              <a:t>Photo: </a:t>
            </a:r>
            <a:r>
              <a:rPr lang="en-US" dirty="0" smtClean="0">
                <a:ea typeface="+mn-ea"/>
                <a:cs typeface="+mn-cs"/>
              </a:rPr>
              <a:t>John Kaneko</a:t>
            </a:r>
            <a:endParaRPr lang="en-US" dirty="0"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Hawaii Seafood Council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57200" y="1111250"/>
            <a:ext cx="3457575" cy="15240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  <a:cs typeface="+mj-cs"/>
              </a:rPr>
              <a:t>Defining by</a:t>
            </a:r>
            <a:br>
              <a:rPr lang="en-US" dirty="0">
                <a:ea typeface="+mj-ea"/>
                <a:cs typeface="+mj-cs"/>
              </a:rPr>
            </a:br>
            <a:r>
              <a:rPr lang="en-US" dirty="0">
                <a:ea typeface="+mj-ea"/>
                <a:cs typeface="+mj-cs"/>
              </a:rPr>
              <a:t> Target Species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57200" y="2647950"/>
            <a:ext cx="3471863" cy="284797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n-ea"/>
                <a:cs typeface="+mn-cs"/>
              </a:rPr>
              <a:t>Marine fisheries are generally multi-species fisheries.</a:t>
            </a:r>
            <a:endParaRPr lang="en-US" i="1" dirty="0"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1400" dirty="0">
                <a:ea typeface="+mn-ea"/>
                <a:cs typeface="+mn-cs"/>
              </a:rPr>
              <a:t>Photo: </a:t>
            </a:r>
            <a:r>
              <a:rPr lang="en-US" sz="1400" dirty="0" smtClean="0">
                <a:ea typeface="+mn-ea"/>
                <a:cs typeface="+mn-cs"/>
              </a:rPr>
              <a:t>John Kaneko</a:t>
            </a:r>
            <a:endParaRPr lang="en-US" sz="1400" dirty="0">
              <a:ea typeface="+mn-ea"/>
              <a:cs typeface="+mn-cs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Hawaii Seafood Council</a:t>
            </a:r>
          </a:p>
        </p:txBody>
      </p:sp>
      <p:pic>
        <p:nvPicPr>
          <p:cNvPr id="52230" name="Picture Placeholder 2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43" t="175" r="42188" b="17793"/>
          <a:stretch>
            <a:fillRect/>
          </a:stretch>
        </p:blipFill>
        <p:spPr>
          <a:xfrm>
            <a:off x="4581525" y="0"/>
            <a:ext cx="4560888" cy="6858000"/>
          </a:xfr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23"/>
          </p:nvPr>
        </p:nvSpPr>
        <p:spPr>
          <a:xfrm>
            <a:off x="457200" y="6356350"/>
            <a:ext cx="1789110" cy="365125"/>
          </a:xfrm>
        </p:spPr>
        <p:txBody>
          <a:bodyPr/>
          <a:lstStyle/>
          <a:p>
            <a:pPr>
              <a:defRPr/>
            </a:pPr>
            <a:r>
              <a:rPr lang="en-US"/>
              <a:t>Hawaii Seafood Council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196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  <a:cs typeface="+mj-cs"/>
              </a:rPr>
              <a:t>What is a fishery?</a:t>
            </a:r>
          </a:p>
        </p:txBody>
      </p:sp>
      <p:sp>
        <p:nvSpPr>
          <p:cNvPr id="54276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47675" y="890588"/>
            <a:ext cx="8232775" cy="552450"/>
          </a:xfrm>
        </p:spPr>
        <p:txBody>
          <a:bodyPr/>
          <a:lstStyle/>
          <a:p>
            <a:pPr eaLnBrk="1" hangingPunct="1"/>
            <a:r>
              <a:rPr lang="en-US" altLang="en-US" smtClean="0">
                <a:latin typeface="Gill Sans MT" panose="020B0502020104020203" pitchFamily="34" charset="0"/>
              </a:rPr>
              <a:t>Defining by Target Species</a:t>
            </a:r>
            <a:endParaRPr lang="en-US" altLang="en-US" i="1" smtClean="0">
              <a:latin typeface="Gill Sans MT" panose="020B05020201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9"/>
          </p:nvPr>
        </p:nvSpPr>
        <p:spPr>
          <a:xfrm>
            <a:off x="450850" y="1568450"/>
            <a:ext cx="4038600" cy="4038600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  <a:ea typeface="+mn-ea"/>
                <a:cs typeface="+mn-cs"/>
              </a:rPr>
              <a:t>Catch: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  <a:ea typeface="+mn-ea"/>
                <a:cs typeface="+mn-cs"/>
              </a:rPr>
              <a:t>Fisheries include the catch of finfish and invertebrates (shellfish).  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  <a:ea typeface="+mn-ea"/>
                <a:cs typeface="+mn-cs"/>
              </a:rPr>
              <a:t>Most fisheries may have a primary target species, but </a:t>
            </a:r>
            <a:b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  <a:ea typeface="+mn-ea"/>
                <a:cs typeface="+mn-cs"/>
              </a:rPr>
            </a:br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  <a:ea typeface="+mn-ea"/>
                <a:cs typeface="+mn-cs"/>
              </a:rPr>
              <a:t>also catch secondary marketable/edible species</a:t>
            </a:r>
            <a:endParaRPr lang="en-US" dirty="0">
              <a:solidFill>
                <a:srgbClr val="004680"/>
              </a:solidFill>
              <a:ea typeface="+mn-ea"/>
              <a:cs typeface="+mn-cs"/>
            </a:endParaRPr>
          </a:p>
        </p:txBody>
      </p:sp>
      <p:sp>
        <p:nvSpPr>
          <p:cNvPr id="54278" name="Content Placeholder 3"/>
          <p:cNvSpPr>
            <a:spLocks noGrp="1"/>
          </p:cNvSpPr>
          <p:nvPr>
            <p:ph sz="quarter" idx="20"/>
          </p:nvPr>
        </p:nvSpPr>
        <p:spPr>
          <a:xfrm>
            <a:off x="4645025" y="1568450"/>
            <a:ext cx="4038600" cy="40386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rgbClr val="004680"/>
                </a:solidFill>
                <a:latin typeface="Gill Sans MT" panose="020B0502020104020203" pitchFamily="34" charset="0"/>
              </a:rPr>
              <a:t>cod</a:t>
            </a:r>
          </a:p>
          <a:p>
            <a:pPr eaLnBrk="1" hangingPunct="1"/>
            <a:r>
              <a:rPr lang="en-US" altLang="en-US" smtClean="0">
                <a:solidFill>
                  <a:srgbClr val="004680"/>
                </a:solidFill>
                <a:latin typeface="Gill Sans MT" panose="020B0502020104020203" pitchFamily="34" charset="0"/>
              </a:rPr>
              <a:t>anchovy</a:t>
            </a:r>
          </a:p>
          <a:p>
            <a:pPr eaLnBrk="1" hangingPunct="1"/>
            <a:r>
              <a:rPr lang="en-US" altLang="en-US" smtClean="0">
                <a:solidFill>
                  <a:srgbClr val="004680"/>
                </a:solidFill>
                <a:latin typeface="Gill Sans MT" panose="020B0502020104020203" pitchFamily="34" charset="0"/>
              </a:rPr>
              <a:t>menhaden</a:t>
            </a:r>
          </a:p>
          <a:p>
            <a:pPr eaLnBrk="1" hangingPunct="1"/>
            <a:r>
              <a:rPr lang="en-US" altLang="en-US" smtClean="0">
                <a:solidFill>
                  <a:srgbClr val="004680"/>
                </a:solidFill>
                <a:latin typeface="Gill Sans MT" panose="020B0502020104020203" pitchFamily="34" charset="0"/>
              </a:rPr>
              <a:t>shrimp</a:t>
            </a:r>
          </a:p>
          <a:p>
            <a:pPr eaLnBrk="1" hangingPunct="1"/>
            <a:r>
              <a:rPr lang="en-US" altLang="en-US" smtClean="0">
                <a:solidFill>
                  <a:srgbClr val="004680"/>
                </a:solidFill>
                <a:latin typeface="Gill Sans MT" panose="020B0502020104020203" pitchFamily="34" charset="0"/>
              </a:rPr>
              <a:t>crab</a:t>
            </a:r>
          </a:p>
          <a:p>
            <a:pPr eaLnBrk="1" hangingPunct="1"/>
            <a:r>
              <a:rPr lang="en-US" altLang="en-US" smtClean="0">
                <a:solidFill>
                  <a:srgbClr val="004680"/>
                </a:solidFill>
                <a:latin typeface="Gill Sans MT" panose="020B0502020104020203" pitchFamily="34" charset="0"/>
              </a:rPr>
              <a:t>American lobster</a:t>
            </a:r>
          </a:p>
          <a:p>
            <a:pPr eaLnBrk="1" hangingPunct="1"/>
            <a:r>
              <a:rPr lang="en-US" altLang="en-US" smtClean="0">
                <a:solidFill>
                  <a:srgbClr val="004680"/>
                </a:solidFill>
                <a:latin typeface="Gill Sans MT" panose="020B0502020104020203" pitchFamily="34" charset="0"/>
              </a:rPr>
              <a:t>scallop</a:t>
            </a:r>
          </a:p>
          <a:p>
            <a:pPr eaLnBrk="1" hangingPunct="1"/>
            <a:r>
              <a:rPr lang="en-US" altLang="en-US" smtClean="0">
                <a:solidFill>
                  <a:srgbClr val="004680"/>
                </a:solidFill>
                <a:latin typeface="Gill Sans MT" panose="020B0502020104020203" pitchFamily="34" charset="0"/>
              </a:rPr>
              <a:t>bigeye tuna</a:t>
            </a:r>
          </a:p>
          <a:p>
            <a:pPr eaLnBrk="1" hangingPunct="1"/>
            <a:r>
              <a:rPr lang="en-US" altLang="en-US" smtClean="0">
                <a:solidFill>
                  <a:srgbClr val="004680"/>
                </a:solidFill>
                <a:latin typeface="Gill Sans MT" panose="020B0502020104020203" pitchFamily="34" charset="0"/>
              </a:rPr>
              <a:t>swordfish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1"/>
          </p:nvPr>
        </p:nvSpPr>
        <p:spPr>
          <a:xfrm>
            <a:off x="450850" y="5711825"/>
            <a:ext cx="8237538" cy="45402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US">
              <a:ea typeface="+mn-ea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23"/>
          </p:nvPr>
        </p:nvSpPr>
        <p:spPr>
          <a:xfrm>
            <a:off x="457200" y="6356350"/>
            <a:ext cx="1789110" cy="365125"/>
          </a:xfrm>
        </p:spPr>
        <p:txBody>
          <a:bodyPr/>
          <a:lstStyle/>
          <a:p>
            <a:pPr>
              <a:defRPr/>
            </a:pPr>
            <a:r>
              <a:rPr lang="en-US"/>
              <a:t>Hawaii Seafood Council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196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  <a:cs typeface="+mj-cs"/>
              </a:rPr>
              <a:t>What is a fishery?</a:t>
            </a:r>
          </a:p>
        </p:txBody>
      </p:sp>
      <p:sp>
        <p:nvSpPr>
          <p:cNvPr id="56324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47675" y="890588"/>
            <a:ext cx="8232775" cy="552450"/>
          </a:xfrm>
        </p:spPr>
        <p:txBody>
          <a:bodyPr/>
          <a:lstStyle/>
          <a:p>
            <a:pPr eaLnBrk="1" hangingPunct="1"/>
            <a:r>
              <a:rPr lang="en-US" altLang="en-US" smtClean="0">
                <a:latin typeface="Gill Sans MT" panose="020B0502020104020203" pitchFamily="34" charset="0"/>
              </a:rPr>
              <a:t>Defining by Target Species</a:t>
            </a:r>
            <a:endParaRPr lang="en-US" altLang="en-US" i="1" smtClean="0">
              <a:latin typeface="Gill Sans MT" panose="020B05020201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9"/>
          </p:nvPr>
        </p:nvSpPr>
        <p:spPr>
          <a:xfrm>
            <a:off x="450850" y="1568450"/>
            <a:ext cx="4038600" cy="4038600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>
                <a:solidFill>
                  <a:srgbClr val="404040"/>
                </a:solidFill>
                <a:ea typeface="+mn-ea"/>
                <a:cs typeface="+mn-cs"/>
              </a:rPr>
              <a:t>Discards: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solidFill>
                  <a:srgbClr val="404040"/>
                </a:solidFill>
                <a:ea typeface="+mn-ea"/>
                <a:cs typeface="+mn-cs"/>
              </a:rPr>
              <a:t>They may also catch and discard unwanted, undervalued and unmarketable species (economic discards). 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solidFill>
                  <a:srgbClr val="404040"/>
                </a:solidFill>
                <a:ea typeface="+mn-ea"/>
                <a:cs typeface="+mn-cs"/>
              </a:rPr>
              <a:t>As well as species that may not be retained by regulation (regulatory discards).</a:t>
            </a:r>
          </a:p>
        </p:txBody>
      </p:sp>
      <p:pic>
        <p:nvPicPr>
          <p:cNvPr id="56326" name="Content Placeholder 1"/>
          <p:cNvPicPr>
            <a:picLocks noGrp="1" noChangeAspect="1"/>
          </p:cNvPicPr>
          <p:nvPr>
            <p:ph sz="quarter" idx="2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>
          <a:xfrm>
            <a:off x="4645025" y="1568450"/>
            <a:ext cx="4038600" cy="4038600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21"/>
          </p:nvPr>
        </p:nvSpPr>
        <p:spPr>
          <a:xfrm>
            <a:off x="450850" y="5711825"/>
            <a:ext cx="8237538" cy="45402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n-ea"/>
                <a:cs typeface="+mn-cs"/>
              </a:rPr>
              <a:t>Photo: S. McGowan/AMC 2008/Marine Photobank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457200" y="1111250"/>
            <a:ext cx="3457575" cy="15240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  <a:cs typeface="+mj-cs"/>
              </a:rPr>
              <a:t>Defining by Management Jurisdiction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457200" y="2647950"/>
            <a:ext cx="3471863" cy="284797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n-ea"/>
                <a:cs typeface="+mn-cs"/>
              </a:rPr>
              <a:t>Some fisheries straddle areas of different management </a:t>
            </a:r>
            <a:r>
              <a:rPr lang="en-US" dirty="0" smtClean="0">
                <a:ea typeface="+mn-ea"/>
                <a:cs typeface="+mn-cs"/>
              </a:rPr>
              <a:t>jurisdictions.  </a:t>
            </a:r>
            <a:endParaRPr lang="en-US" dirty="0"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dirty="0">
              <a:ea typeface="+mn-ea"/>
              <a:cs typeface="+mn-cs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Hawaii Seafood Council</a:t>
            </a:r>
          </a:p>
        </p:txBody>
      </p:sp>
      <p:pic>
        <p:nvPicPr>
          <p:cNvPr id="58374" name="Picture Placeholder 7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5" t="375" r="32112" b="36485"/>
          <a:stretch>
            <a:fillRect/>
          </a:stretch>
        </p:blipFill>
        <p:spPr>
          <a:xfrm>
            <a:off x="4583113" y="0"/>
            <a:ext cx="4560887" cy="6858000"/>
          </a:xfr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12"/>
          <p:cNvSpPr>
            <a:spLocks noGrp="1"/>
          </p:cNvSpPr>
          <p:nvPr>
            <p:ph type="ftr" sz="quarter" idx="23"/>
          </p:nvPr>
        </p:nvSpPr>
        <p:spPr>
          <a:xfrm>
            <a:off x="457200" y="6356350"/>
            <a:ext cx="1789110" cy="365125"/>
          </a:xfrm>
        </p:spPr>
        <p:txBody>
          <a:bodyPr/>
          <a:lstStyle/>
          <a:p>
            <a:pPr>
              <a:defRPr/>
            </a:pPr>
            <a:r>
              <a:rPr lang="en-US"/>
              <a:t>Hawaii Seafood Council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196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  <a:cs typeface="+mj-cs"/>
              </a:rPr>
              <a:t>What is a fishery?</a:t>
            </a:r>
          </a:p>
        </p:txBody>
      </p:sp>
      <p:sp>
        <p:nvSpPr>
          <p:cNvPr id="60420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47675" y="890588"/>
            <a:ext cx="8232775" cy="552450"/>
          </a:xfrm>
        </p:spPr>
        <p:txBody>
          <a:bodyPr/>
          <a:lstStyle/>
          <a:p>
            <a:pPr eaLnBrk="1" hangingPunct="1"/>
            <a:r>
              <a:rPr lang="en-US" altLang="en-US" smtClean="0">
                <a:latin typeface="Gill Sans MT" panose="020B0502020104020203" pitchFamily="34" charset="0"/>
              </a:rPr>
              <a:t>Defining by Management Jurisdiction</a:t>
            </a:r>
          </a:p>
        </p:txBody>
      </p:sp>
      <p:sp>
        <p:nvSpPr>
          <p:cNvPr id="60421" name="Content Placeholder 2"/>
          <p:cNvSpPr>
            <a:spLocks noGrp="1"/>
          </p:cNvSpPr>
          <p:nvPr>
            <p:ph sz="quarter" idx="19"/>
          </p:nvPr>
        </p:nvSpPr>
        <p:spPr>
          <a:xfrm>
            <a:off x="450850" y="1568450"/>
            <a:ext cx="4038600" cy="4038600"/>
          </a:xfrm>
        </p:spPr>
        <p:txBody>
          <a:bodyPr/>
          <a:lstStyle/>
          <a:p>
            <a:pPr eaLnBrk="1" hangingPunct="1"/>
            <a:r>
              <a:rPr lang="en-US" altLang="en-US" smtClean="0">
                <a:latin typeface="Gill Sans MT" panose="020B0502020104020203" pitchFamily="34" charset="0"/>
              </a:rPr>
              <a:t>Well-managed and responsible fisheries operate in compliance with fishery regulations wherever they occur.  </a:t>
            </a:r>
          </a:p>
          <a:p>
            <a:pPr eaLnBrk="1" hangingPunct="1"/>
            <a:r>
              <a:rPr lang="en-US" altLang="en-US" smtClean="0">
                <a:latin typeface="Gill Sans MT" panose="020B0502020104020203" pitchFamily="34" charset="0"/>
              </a:rPr>
              <a:t>High seas areas (international waters) should not be unregulated and unmanaged fishing areas.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0"/>
          </p:nvPr>
        </p:nvSpPr>
        <p:spPr>
          <a:xfrm>
            <a:off x="4645025" y="1568450"/>
            <a:ext cx="4038600" cy="4038600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>
                <a:solidFill>
                  <a:srgbClr val="004680"/>
                </a:solidFill>
                <a:ea typeface="+mn-ea"/>
                <a:cs typeface="+mn-cs"/>
              </a:rPr>
              <a:t>Examples: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solidFill>
                  <a:srgbClr val="004680"/>
                </a:solidFill>
                <a:ea typeface="+mn-ea"/>
                <a:cs typeface="+mn-cs"/>
              </a:rPr>
              <a:t>Community-based management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solidFill>
                  <a:srgbClr val="004680"/>
                </a:solidFill>
                <a:ea typeface="+mn-ea"/>
                <a:cs typeface="+mn-cs"/>
              </a:rPr>
              <a:t>State-managed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solidFill>
                  <a:srgbClr val="004680"/>
                </a:solidFill>
                <a:ea typeface="+mn-ea"/>
                <a:cs typeface="+mn-cs"/>
              </a:rPr>
              <a:t>Federally-managed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solidFill>
                  <a:srgbClr val="004680"/>
                </a:solidFill>
                <a:ea typeface="+mn-ea"/>
                <a:cs typeface="+mn-cs"/>
              </a:rPr>
              <a:t>International or Regional management 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1"/>
          </p:nvPr>
        </p:nvSpPr>
        <p:spPr>
          <a:xfrm>
            <a:off x="450850" y="5711825"/>
            <a:ext cx="8237538" cy="45402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US">
              <a:ea typeface="+mn-ea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23"/>
          </p:nvPr>
        </p:nvSpPr>
        <p:spPr>
          <a:xfrm>
            <a:off x="457200" y="6356350"/>
            <a:ext cx="1789110" cy="365125"/>
          </a:xfrm>
        </p:spPr>
        <p:txBody>
          <a:bodyPr/>
          <a:lstStyle/>
          <a:p>
            <a:pPr>
              <a:defRPr/>
            </a:pPr>
            <a:r>
              <a:rPr lang="en-US"/>
              <a:t>Hawaii Seafood Council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196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  <a:cs typeface="+mj-cs"/>
              </a:rPr>
              <a:t>What is a fishery?</a:t>
            </a:r>
          </a:p>
        </p:txBody>
      </p:sp>
      <p:sp>
        <p:nvSpPr>
          <p:cNvPr id="6246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47675" y="890588"/>
            <a:ext cx="8232775" cy="552450"/>
          </a:xfrm>
        </p:spPr>
        <p:txBody>
          <a:bodyPr/>
          <a:lstStyle/>
          <a:p>
            <a:pPr eaLnBrk="1" hangingPunct="1"/>
            <a:r>
              <a:rPr lang="en-US" altLang="en-US" smtClean="0">
                <a:latin typeface="Gill Sans MT" panose="020B0502020104020203" pitchFamily="34" charset="0"/>
              </a:rPr>
              <a:t>Examples of American Fisheries Include:</a:t>
            </a:r>
          </a:p>
        </p:txBody>
      </p:sp>
      <p:sp>
        <p:nvSpPr>
          <p:cNvPr id="62469" name="Content Placeholder 2"/>
          <p:cNvSpPr>
            <a:spLocks noGrp="1"/>
          </p:cNvSpPr>
          <p:nvPr>
            <p:ph sz="quarter" idx="19"/>
          </p:nvPr>
        </p:nvSpPr>
        <p:spPr>
          <a:xfrm>
            <a:off x="450850" y="1568450"/>
            <a:ext cx="4038600" cy="4038600"/>
          </a:xfrm>
        </p:spPr>
        <p:txBody>
          <a:bodyPr/>
          <a:lstStyle/>
          <a:p>
            <a:pPr eaLnBrk="1" hangingPunct="1"/>
            <a:r>
              <a:rPr lang="en-US" altLang="en-US" smtClean="0">
                <a:latin typeface="Gill Sans MT" panose="020B0502020104020203" pitchFamily="34" charset="0"/>
              </a:rPr>
              <a:t>Maine’s commercial trap fishery for American lobster (Maine lobster fishery)</a:t>
            </a:r>
          </a:p>
          <a:p>
            <a:pPr eaLnBrk="1" hangingPunct="1"/>
            <a:r>
              <a:rPr lang="en-US" altLang="en-US" smtClean="0">
                <a:latin typeface="Gill Sans MT" panose="020B0502020104020203" pitchFamily="34" charset="0"/>
              </a:rPr>
              <a:t>Alaska’s subsistence dip net fishery for Pacific salmon</a:t>
            </a:r>
          </a:p>
          <a:p>
            <a:pPr eaLnBrk="1" hangingPunct="1"/>
            <a:r>
              <a:rPr lang="en-US" altLang="en-US" smtClean="0">
                <a:latin typeface="Gill Sans MT" panose="020B0502020104020203" pitchFamily="34" charset="0"/>
              </a:rPr>
              <a:t>Florida’s commercial trap fishery for stone crab</a:t>
            </a:r>
          </a:p>
        </p:txBody>
      </p:sp>
      <p:sp>
        <p:nvSpPr>
          <p:cNvPr id="62470" name="Content Placeholder 3"/>
          <p:cNvSpPr>
            <a:spLocks noGrp="1"/>
          </p:cNvSpPr>
          <p:nvPr>
            <p:ph sz="quarter" idx="20"/>
          </p:nvPr>
        </p:nvSpPr>
        <p:spPr>
          <a:xfrm>
            <a:off x="4645025" y="1568450"/>
            <a:ext cx="4038600" cy="40386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rgbClr val="404040"/>
                </a:solidFill>
                <a:latin typeface="Gill Sans MT" panose="020B0502020104020203" pitchFamily="34" charset="0"/>
              </a:rPr>
              <a:t>Eastern States’ commercial, industrial purse seine fishery for menhaden</a:t>
            </a:r>
          </a:p>
          <a:p>
            <a:pPr eaLnBrk="1" hangingPunct="1"/>
            <a:r>
              <a:rPr lang="en-US" altLang="en-US" smtClean="0">
                <a:solidFill>
                  <a:srgbClr val="404040"/>
                </a:solidFill>
                <a:latin typeface="Gill Sans MT" panose="020B0502020104020203" pitchFamily="34" charset="0"/>
              </a:rPr>
              <a:t>Louisiana’s commercial, trawl fishery for Gulf shrimp</a:t>
            </a:r>
          </a:p>
          <a:p>
            <a:pPr eaLnBrk="1" hangingPunct="1"/>
            <a:r>
              <a:rPr lang="en-US" altLang="en-US" smtClean="0">
                <a:solidFill>
                  <a:srgbClr val="404040"/>
                </a:solidFill>
                <a:latin typeface="Gill Sans MT" panose="020B0502020104020203" pitchFamily="34" charset="0"/>
              </a:rPr>
              <a:t>Kona’s tag &amp; release recreational blue marlin </a:t>
            </a:r>
            <a:br>
              <a:rPr lang="en-US" altLang="en-US" smtClean="0">
                <a:solidFill>
                  <a:srgbClr val="404040"/>
                </a:solidFill>
                <a:latin typeface="Gill Sans MT" panose="020B0502020104020203" pitchFamily="34" charset="0"/>
              </a:rPr>
            </a:br>
            <a:r>
              <a:rPr lang="en-US" altLang="en-US" smtClean="0">
                <a:solidFill>
                  <a:srgbClr val="404040"/>
                </a:solidFill>
                <a:latin typeface="Gill Sans MT" panose="020B0502020104020203" pitchFamily="34" charset="0"/>
              </a:rPr>
              <a:t>troll fishery</a:t>
            </a:r>
          </a:p>
          <a:p>
            <a:pPr eaLnBrk="1" hangingPunct="1"/>
            <a:endParaRPr lang="en-US" altLang="en-US" smtClean="0">
              <a:solidFill>
                <a:srgbClr val="404040"/>
              </a:solidFill>
              <a:latin typeface="Gill Sans MT" panose="020B0502020104020203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1"/>
          </p:nvPr>
        </p:nvSpPr>
        <p:spPr>
          <a:xfrm>
            <a:off x="450850" y="5711825"/>
            <a:ext cx="8237538" cy="45402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US">
              <a:ea typeface="+mn-ea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23"/>
          </p:nvPr>
        </p:nvSpPr>
        <p:spPr>
          <a:xfrm>
            <a:off x="457200" y="6356350"/>
            <a:ext cx="1789110" cy="365125"/>
          </a:xfrm>
        </p:spPr>
        <p:txBody>
          <a:bodyPr/>
          <a:lstStyle/>
          <a:p>
            <a:pPr>
              <a:defRPr/>
            </a:pPr>
            <a:r>
              <a:rPr lang="en-US"/>
              <a:t>Hawaii Seafood Council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196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  <a:cs typeface="+mj-cs"/>
              </a:rPr>
              <a:t>What is a fishery?</a:t>
            </a:r>
          </a:p>
        </p:txBody>
      </p:sp>
      <p:sp>
        <p:nvSpPr>
          <p:cNvPr id="64516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47675" y="890588"/>
            <a:ext cx="8232775" cy="552450"/>
          </a:xfrm>
        </p:spPr>
        <p:txBody>
          <a:bodyPr/>
          <a:lstStyle/>
          <a:p>
            <a:pPr eaLnBrk="1" hangingPunct="1"/>
            <a:r>
              <a:rPr lang="en-US" altLang="en-US" smtClean="0">
                <a:latin typeface="Gill Sans MT" panose="020B0502020104020203" pitchFamily="34" charset="0"/>
              </a:rPr>
              <a:t>Examples of Hawaii Fisheries Include:</a:t>
            </a:r>
          </a:p>
        </p:txBody>
      </p:sp>
      <p:sp>
        <p:nvSpPr>
          <p:cNvPr id="64517" name="Content Placeholder 2"/>
          <p:cNvSpPr>
            <a:spLocks noGrp="1"/>
          </p:cNvSpPr>
          <p:nvPr>
            <p:ph sz="quarter" idx="19"/>
          </p:nvPr>
        </p:nvSpPr>
        <p:spPr>
          <a:xfrm>
            <a:off x="450850" y="1568450"/>
            <a:ext cx="4038600" cy="4038600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solidFill>
                  <a:srgbClr val="404040"/>
                </a:solidFill>
                <a:latin typeface="Gill Sans MT" panose="020B0502020104020203" pitchFamily="34" charset="0"/>
              </a:rPr>
              <a:t>Hawaii’s commercial pelagic deep-set longline fishery for bigeye tuna</a:t>
            </a:r>
          </a:p>
          <a:p>
            <a:pPr eaLnBrk="1" hangingPunct="1"/>
            <a:r>
              <a:rPr lang="en-US" altLang="en-US" dirty="0" smtClean="0">
                <a:solidFill>
                  <a:srgbClr val="404040"/>
                </a:solidFill>
                <a:latin typeface="Gill Sans MT" panose="020B0502020104020203" pitchFamily="34" charset="0"/>
              </a:rPr>
              <a:t>Hawaii’s commercial live bait boat fishery for skipjack (</a:t>
            </a:r>
            <a:r>
              <a:rPr lang="en-US" altLang="en-US" i="1" dirty="0" smtClean="0">
                <a:solidFill>
                  <a:srgbClr val="404040"/>
                </a:solidFill>
                <a:latin typeface="Gill Sans MT" panose="020B0502020104020203" pitchFamily="34" charset="0"/>
              </a:rPr>
              <a:t>aku</a:t>
            </a:r>
            <a:r>
              <a:rPr lang="en-US" altLang="en-US" dirty="0" smtClean="0">
                <a:solidFill>
                  <a:srgbClr val="404040"/>
                </a:solidFill>
                <a:latin typeface="Gill Sans MT" panose="020B0502020104020203" pitchFamily="34" charset="0"/>
              </a:rPr>
              <a:t>)</a:t>
            </a:r>
          </a:p>
          <a:p>
            <a:pPr eaLnBrk="1" hangingPunct="1"/>
            <a:r>
              <a:rPr lang="en-US" altLang="en-US" dirty="0" smtClean="0">
                <a:solidFill>
                  <a:srgbClr val="404040"/>
                </a:solidFill>
                <a:latin typeface="Gill Sans MT" panose="020B0502020104020203" pitchFamily="34" charset="0"/>
              </a:rPr>
              <a:t>Hawaii’s subsistence nearshore-pelagic net fishery for mackerel scad (</a:t>
            </a:r>
            <a:r>
              <a:rPr lang="en-US" altLang="en-US" i="1" dirty="0" smtClean="0">
                <a:solidFill>
                  <a:srgbClr val="404040"/>
                </a:solidFill>
                <a:latin typeface="Gill Sans MT" panose="020B0502020104020203" pitchFamily="34" charset="0"/>
              </a:rPr>
              <a:t>opelu</a:t>
            </a:r>
            <a:r>
              <a:rPr lang="en-US" altLang="en-US" dirty="0" smtClean="0">
                <a:solidFill>
                  <a:srgbClr val="404040"/>
                </a:solidFill>
                <a:latin typeface="Gill Sans MT" panose="020B0502020104020203" pitchFamily="34" charset="0"/>
              </a:rPr>
              <a:t>)</a:t>
            </a:r>
          </a:p>
        </p:txBody>
      </p:sp>
      <p:sp>
        <p:nvSpPr>
          <p:cNvPr id="64518" name="Content Placeholder 3"/>
          <p:cNvSpPr>
            <a:spLocks noGrp="1"/>
          </p:cNvSpPr>
          <p:nvPr>
            <p:ph sz="quarter" idx="20"/>
          </p:nvPr>
        </p:nvSpPr>
        <p:spPr>
          <a:xfrm>
            <a:off x="4645025" y="1568450"/>
            <a:ext cx="4038600" cy="40386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rgbClr val="404040"/>
                </a:solidFill>
                <a:latin typeface="Gill Sans MT" panose="020B0502020104020203" pitchFamily="34" charset="0"/>
              </a:rPr>
              <a:t>Hawaii’s recreational spear fishery for reef fish</a:t>
            </a:r>
          </a:p>
          <a:p>
            <a:pPr eaLnBrk="1" hangingPunct="1"/>
            <a:r>
              <a:rPr lang="en-US" altLang="en-US" smtClean="0">
                <a:solidFill>
                  <a:srgbClr val="404040"/>
                </a:solidFill>
                <a:latin typeface="Gill Sans MT" panose="020B0502020104020203" pitchFamily="34" charset="0"/>
              </a:rPr>
              <a:t>Hawaii’s recreational catch </a:t>
            </a:r>
            <a:br>
              <a:rPr lang="en-US" altLang="en-US" smtClean="0">
                <a:solidFill>
                  <a:srgbClr val="404040"/>
                </a:solidFill>
                <a:latin typeface="Gill Sans MT" panose="020B0502020104020203" pitchFamily="34" charset="0"/>
              </a:rPr>
            </a:br>
            <a:r>
              <a:rPr lang="en-US" altLang="en-US" smtClean="0">
                <a:solidFill>
                  <a:srgbClr val="404040"/>
                </a:solidFill>
                <a:latin typeface="Gill Sans MT" panose="020B0502020104020203" pitchFamily="34" charset="0"/>
              </a:rPr>
              <a:t>&amp; release, fly fishing, bonefish (</a:t>
            </a:r>
            <a:r>
              <a:rPr lang="en-US" altLang="en-US" i="1" smtClean="0">
                <a:solidFill>
                  <a:srgbClr val="404040"/>
                </a:solidFill>
                <a:latin typeface="Gill Sans MT" panose="020B0502020104020203" pitchFamily="34" charset="0"/>
              </a:rPr>
              <a:t>oio</a:t>
            </a:r>
            <a:r>
              <a:rPr lang="en-US" altLang="en-US" smtClean="0">
                <a:solidFill>
                  <a:srgbClr val="404040"/>
                </a:solidFill>
                <a:latin typeface="Gill Sans MT" panose="020B0502020104020203" pitchFamily="34" charset="0"/>
              </a:rPr>
              <a:t>) fishery</a:t>
            </a:r>
          </a:p>
          <a:p>
            <a:pPr eaLnBrk="1" hangingPunct="1"/>
            <a:r>
              <a:rPr lang="en-US" altLang="en-US" smtClean="0">
                <a:solidFill>
                  <a:srgbClr val="404040"/>
                </a:solidFill>
                <a:latin typeface="Gill Sans MT" panose="020B0502020104020203" pitchFamily="34" charset="0"/>
              </a:rPr>
              <a:t>Hawaii’s commercial </a:t>
            </a:r>
            <a:br>
              <a:rPr lang="en-US" altLang="en-US" smtClean="0">
                <a:solidFill>
                  <a:srgbClr val="404040"/>
                </a:solidFill>
                <a:latin typeface="Gill Sans MT" panose="020B0502020104020203" pitchFamily="34" charset="0"/>
              </a:rPr>
            </a:br>
            <a:r>
              <a:rPr lang="en-US" altLang="en-US" smtClean="0">
                <a:solidFill>
                  <a:srgbClr val="404040"/>
                </a:solidFill>
                <a:latin typeface="Gill Sans MT" panose="020B0502020104020203" pitchFamily="34" charset="0"/>
              </a:rPr>
              <a:t>trap fishery for deepwater shrimp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1"/>
          </p:nvPr>
        </p:nvSpPr>
        <p:spPr>
          <a:xfrm>
            <a:off x="450850" y="5711825"/>
            <a:ext cx="8237538" cy="45402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US">
              <a:ea typeface="+mn-ea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23"/>
          </p:nvPr>
        </p:nvSpPr>
        <p:spPr>
          <a:xfrm>
            <a:off x="457200" y="6356350"/>
            <a:ext cx="1789110" cy="365125"/>
          </a:xfrm>
        </p:spPr>
        <p:txBody>
          <a:bodyPr/>
          <a:lstStyle/>
          <a:p>
            <a:pPr>
              <a:defRPr/>
            </a:pPr>
            <a:r>
              <a:rPr lang="en-US"/>
              <a:t>Hawaii Seafood Council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196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  <a:cs typeface="+mj-cs"/>
              </a:rPr>
              <a:t>What is a fishery?</a:t>
            </a:r>
          </a:p>
        </p:txBody>
      </p:sp>
      <p:sp>
        <p:nvSpPr>
          <p:cNvPr id="66564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47675" y="890588"/>
            <a:ext cx="8232775" cy="552450"/>
          </a:xfrm>
        </p:spPr>
        <p:txBody>
          <a:bodyPr/>
          <a:lstStyle/>
          <a:p>
            <a:pPr eaLnBrk="1" hangingPunct="1"/>
            <a:r>
              <a:rPr lang="en-US" altLang="en-US" smtClean="0">
                <a:latin typeface="Gill Sans MT" panose="020B0502020104020203" pitchFamily="34" charset="0"/>
              </a:rPr>
              <a:t>Examples of Fisheries that Do Not Exist in Hawaii: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sz="quarter" idx="19"/>
          </p:nvPr>
        </p:nvSpPr>
        <p:spPr>
          <a:xfrm>
            <a:off x="450850" y="1568450"/>
            <a:ext cx="4038600" cy="40386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rgbClr val="404040"/>
                </a:solidFill>
                <a:ea typeface="+mn-ea"/>
                <a:cs typeface="+mn-cs"/>
              </a:rPr>
              <a:t>Harpoon fishing for swordfish</a:t>
            </a: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  <a:ea typeface="+mn-ea"/>
                <a:cs typeface="+mn-cs"/>
              </a:rPr>
              <a:t> (ineffective)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rgbClr val="404040"/>
                </a:solidFill>
                <a:ea typeface="+mn-ea"/>
                <a:cs typeface="+mn-cs"/>
              </a:rPr>
              <a:t>Pole &amp; Line fishing (bait boat) for bigeye tuna </a:t>
            </a:r>
            <a:r>
              <a:rPr lang="en-US" dirty="0" smtClean="0">
                <a:solidFill>
                  <a:srgbClr val="7F7F7F"/>
                </a:solidFill>
                <a:ea typeface="+mn-ea"/>
                <a:cs typeface="+mn-cs"/>
              </a:rPr>
              <a:t>(ineffective)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rgbClr val="404040"/>
                </a:solidFill>
                <a:ea typeface="+mn-ea"/>
                <a:cs typeface="+mn-cs"/>
              </a:rPr>
              <a:t>Trawling for mid-water and bottomfish species </a:t>
            </a:r>
            <a:r>
              <a:rPr lang="en-US" dirty="0" smtClean="0">
                <a:solidFill>
                  <a:srgbClr val="7F7F7F"/>
                </a:solidFill>
                <a:ea typeface="+mn-ea"/>
                <a:cs typeface="+mn-cs"/>
              </a:rPr>
              <a:t>(ineffective)</a:t>
            </a:r>
          </a:p>
        </p:txBody>
      </p:sp>
      <p:sp>
        <p:nvSpPr>
          <p:cNvPr id="66566" name="Content Placeholder 2"/>
          <p:cNvSpPr>
            <a:spLocks noGrp="1"/>
          </p:cNvSpPr>
          <p:nvPr>
            <p:ph sz="quarter" idx="20"/>
          </p:nvPr>
        </p:nvSpPr>
        <p:spPr>
          <a:xfrm>
            <a:off x="4645025" y="1568450"/>
            <a:ext cx="4038600" cy="40386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rgbClr val="404040"/>
                </a:solidFill>
                <a:latin typeface="Gill Sans MT" panose="020B0502020104020203" pitchFamily="34" charset="0"/>
              </a:rPr>
              <a:t>Fishing using drifting FADs (fish aggregating devices) </a:t>
            </a:r>
            <a:r>
              <a:rPr lang="en-US" altLang="en-US" smtClean="0">
                <a:solidFill>
                  <a:srgbClr val="7F7F7F"/>
                </a:solidFill>
                <a:latin typeface="Gill Sans MT" panose="020B0502020104020203" pitchFamily="34" charset="0"/>
              </a:rPr>
              <a:t>(uneconomical)</a:t>
            </a:r>
          </a:p>
          <a:p>
            <a:pPr eaLnBrk="1" hangingPunct="1"/>
            <a:r>
              <a:rPr lang="en-US" altLang="en-US" smtClean="0">
                <a:solidFill>
                  <a:srgbClr val="404040"/>
                </a:solidFill>
                <a:latin typeface="Gill Sans MT" panose="020B0502020104020203" pitchFamily="34" charset="0"/>
              </a:rPr>
              <a:t>Purse seining for tuna </a:t>
            </a:r>
            <a:r>
              <a:rPr lang="en-US" altLang="en-US" smtClean="0">
                <a:solidFill>
                  <a:srgbClr val="7F7F7F"/>
                </a:solidFill>
                <a:latin typeface="Gill Sans MT" panose="020B0502020104020203" pitchFamily="34" charset="0"/>
              </a:rPr>
              <a:t>(prohibited)</a:t>
            </a:r>
          </a:p>
          <a:p>
            <a:pPr eaLnBrk="1" hangingPunct="1"/>
            <a:r>
              <a:rPr lang="en-US" altLang="en-US" smtClean="0">
                <a:solidFill>
                  <a:srgbClr val="404040"/>
                </a:solidFill>
                <a:latin typeface="Gill Sans MT" panose="020B0502020104020203" pitchFamily="34" charset="0"/>
              </a:rPr>
              <a:t>Drift gill net fishing for pelagic species</a:t>
            </a:r>
            <a:r>
              <a:rPr lang="en-US" altLang="en-US" smtClean="0">
                <a:solidFill>
                  <a:srgbClr val="00A5FF"/>
                </a:solidFill>
                <a:latin typeface="Gill Sans MT" panose="020B0502020104020203" pitchFamily="34" charset="0"/>
              </a:rPr>
              <a:t> </a:t>
            </a:r>
            <a:r>
              <a:rPr lang="en-US" altLang="en-US" smtClean="0">
                <a:solidFill>
                  <a:srgbClr val="7F7F7F"/>
                </a:solidFill>
                <a:latin typeface="Gill Sans MT" panose="020B0502020104020203" pitchFamily="34" charset="0"/>
              </a:rPr>
              <a:t>(prohibited)</a:t>
            </a:r>
          </a:p>
          <a:p>
            <a:pPr eaLnBrk="1" hangingPunct="1"/>
            <a:r>
              <a:rPr lang="en-US" altLang="en-US" smtClean="0">
                <a:solidFill>
                  <a:srgbClr val="404040"/>
                </a:solidFill>
                <a:latin typeface="Gill Sans MT" panose="020B0502020104020203" pitchFamily="34" charset="0"/>
              </a:rPr>
              <a:t>Dynamite fishing for reef fish</a:t>
            </a:r>
            <a:r>
              <a:rPr lang="en-US" altLang="en-US" smtClean="0">
                <a:solidFill>
                  <a:srgbClr val="7F7F7F"/>
                </a:solidFill>
                <a:latin typeface="Gill Sans MT" panose="020B0502020104020203" pitchFamily="34" charset="0"/>
              </a:rPr>
              <a:t> (prohibited)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1"/>
          </p:nvPr>
        </p:nvSpPr>
        <p:spPr>
          <a:xfrm>
            <a:off x="450850" y="5711825"/>
            <a:ext cx="8237538" cy="45402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US">
              <a:ea typeface="+mn-ea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Placeholder 9"/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4773613" y="0"/>
            <a:ext cx="3471862" cy="6858000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i="1" dirty="0" smtClean="0">
                <a:ea typeface="+mj-ea"/>
                <a:cs typeface="+mj-cs"/>
              </a:rPr>
              <a:t>What is a Fishery?</a:t>
            </a:r>
            <a:endParaRPr lang="en-US" i="1" dirty="0">
              <a:ea typeface="+mj-ea"/>
              <a:cs typeface="+mj-cs"/>
            </a:endParaRPr>
          </a:p>
        </p:txBody>
      </p:sp>
      <p:sp>
        <p:nvSpPr>
          <p:cNvPr id="68612" name="Content Placeholder 2"/>
          <p:cNvSpPr>
            <a:spLocks noGrp="1"/>
          </p:cNvSpPr>
          <p:nvPr>
            <p:ph type="subTitle" idx="1"/>
          </p:nvPr>
        </p:nvSpPr>
        <p:spPr>
          <a:xfrm>
            <a:off x="5197475" y="3194050"/>
            <a:ext cx="2667000" cy="1143000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latin typeface="Gill Sans MT" panose="020B0502020104020203" pitchFamily="34" charset="0"/>
              </a:rPr>
              <a:t>Written by John Kaneko MS, DVM, Hawaii Seafood Council, Honolulu, Hawaii</a:t>
            </a:r>
          </a:p>
          <a:p>
            <a:pPr eaLnBrk="1" hangingPunct="1"/>
            <a:r>
              <a:rPr lang="en-US" altLang="en-US" dirty="0" smtClean="0">
                <a:latin typeface="Gill Sans MT" panose="020B0502020104020203" pitchFamily="34" charset="0"/>
              </a:rPr>
              <a:t>July 2015</a:t>
            </a:r>
          </a:p>
          <a:p>
            <a:pPr eaLnBrk="1" hangingPunct="1"/>
            <a:endParaRPr lang="en-US" altLang="en-US" dirty="0" smtClean="0">
              <a:latin typeface="Gill Sans MT" panose="020B0502020104020203" pitchFamily="34" charset="0"/>
            </a:endParaRPr>
          </a:p>
          <a:p>
            <a:pPr eaLnBrk="1" hangingPunct="1"/>
            <a:r>
              <a:rPr lang="en-US" altLang="en-US" dirty="0" smtClean="0">
                <a:latin typeface="Gill Sans MT" panose="020B0502020104020203" pitchFamily="34" charset="0"/>
              </a:rPr>
              <a:t>With support from the </a:t>
            </a:r>
            <a:br>
              <a:rPr lang="en-US" altLang="en-US" dirty="0" smtClean="0">
                <a:latin typeface="Gill Sans MT" panose="020B0502020104020203" pitchFamily="34" charset="0"/>
              </a:rPr>
            </a:br>
            <a:r>
              <a:rPr lang="en-US" altLang="en-US" dirty="0" smtClean="0">
                <a:latin typeface="Gill Sans MT" panose="020B0502020104020203" pitchFamily="34" charset="0"/>
              </a:rPr>
              <a:t>Harold K.L Castle Foundation</a:t>
            </a:r>
          </a:p>
        </p:txBody>
      </p:sp>
      <p:pic>
        <p:nvPicPr>
          <p:cNvPr id="68613" name="Picture Placeholder 8"/>
          <p:cNvPicPr>
            <a:picLocks noGrp="1" noChangeAspect="1"/>
          </p:cNvPicPr>
          <p:nvPr>
            <p:ph type="pic" sz="quarter" idx="16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8956" b="-138956"/>
          <a:stretch>
            <a:fillRect/>
          </a:stretch>
        </p:blipFill>
        <p:spPr>
          <a:xfrm>
            <a:off x="5197475" y="5815012"/>
            <a:ext cx="2641600" cy="1042988"/>
          </a:xfrm>
        </p:spPr>
      </p:pic>
      <p:sp>
        <p:nvSpPr>
          <p:cNvPr id="70662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0" y="6400800"/>
            <a:ext cx="2763838" cy="4572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 smtClean="0">
                <a:solidFill>
                  <a:schemeClr val="bg1">
                    <a:lumMod val="25000"/>
                    <a:lumOff val="75000"/>
                  </a:schemeClr>
                </a:solidFill>
                <a:latin typeface="Gill Sans MT" panose="020B0502020104020203" pitchFamily="34" charset="0"/>
              </a:rPr>
              <a:t>Photo: John Kaneko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368" y="4622881"/>
            <a:ext cx="1293067" cy="11921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332" y="4740640"/>
            <a:ext cx="1575798" cy="885719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  <a:cs typeface="+mj-cs"/>
              </a:rPr>
              <a:t>WHAT IS A FISHERY?</a:t>
            </a:r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26"/>
          </p:nvPr>
        </p:nvSpPr>
        <p:spPr>
          <a:xfrm>
            <a:off x="457200" y="6356350"/>
            <a:ext cx="1789110" cy="365125"/>
          </a:xfrm>
        </p:spPr>
        <p:txBody>
          <a:bodyPr/>
          <a:lstStyle/>
          <a:p>
            <a:pPr>
              <a:defRPr/>
            </a:pPr>
            <a:r>
              <a:rPr lang="en-US"/>
              <a:t>Hawaii Seafood Council</a:t>
            </a:r>
          </a:p>
        </p:txBody>
      </p:sp>
      <p:sp>
        <p:nvSpPr>
          <p:cNvPr id="17412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30213" y="865188"/>
            <a:ext cx="8258175" cy="568325"/>
          </a:xfrm>
        </p:spPr>
        <p:txBody>
          <a:bodyPr/>
          <a:lstStyle/>
          <a:p>
            <a:pPr eaLnBrk="1" hangingPunct="1"/>
            <a:r>
              <a:rPr lang="en-US" altLang="en-US" smtClean="0">
                <a:latin typeface="Gill Sans MT" panose="020B0502020104020203" pitchFamily="34" charset="0"/>
              </a:rPr>
              <a:t>The Complex Definition: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57200" y="4711700"/>
            <a:ext cx="2424113" cy="457200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n-ea"/>
                <a:cs typeface="+mn-cs"/>
              </a:rPr>
              <a:t>Fisheries are complex </a:t>
            </a:r>
            <a:r>
              <a:rPr lang="en-US" dirty="0" smtClean="0">
                <a:ea typeface="+mn-ea"/>
                <a:cs typeface="+mn-cs"/>
              </a:rPr>
              <a:t>wild food </a:t>
            </a:r>
            <a:r>
              <a:rPr lang="en-US" dirty="0">
                <a:ea typeface="+mn-ea"/>
                <a:cs typeface="+mn-cs"/>
              </a:rPr>
              <a:t>production systems. 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3078163" y="4711700"/>
            <a:ext cx="2871787" cy="457200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n-ea"/>
                <a:cs typeface="+mn-cs"/>
              </a:rPr>
              <a:t>They can be in freshwater, estuarine, and marine environments.</a:t>
            </a:r>
          </a:p>
        </p:txBody>
      </p:sp>
      <p:sp>
        <p:nvSpPr>
          <p:cNvPr id="17415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6164263" y="4711700"/>
            <a:ext cx="2878137" cy="4572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 smtClean="0">
                <a:latin typeface="Gill Sans MT" panose="020B0502020104020203" pitchFamily="34" charset="0"/>
              </a:rPr>
              <a:t>A fish farm (or hatchery) is not a “fishery,” but may be a component of a fishery.</a:t>
            </a:r>
          </a:p>
        </p:txBody>
      </p:sp>
      <p:pic>
        <p:nvPicPr>
          <p:cNvPr id="17416" name="Content Placeholder 3"/>
          <p:cNvPicPr>
            <a:picLocks noGrp="1" noChangeAspect="1"/>
          </p:cNvPicPr>
          <p:nvPr>
            <p:ph type="pic" sz="quarter" idx="2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57" b="12057"/>
          <a:stretch>
            <a:fillRect/>
          </a:stretch>
        </p:blipFill>
        <p:spPr>
          <a:xfrm>
            <a:off x="0" y="1566863"/>
            <a:ext cx="2960688" cy="2995612"/>
          </a:xfrm>
        </p:spPr>
      </p:pic>
      <p:pic>
        <p:nvPicPr>
          <p:cNvPr id="17417" name="Picture Placeholder 11" descr="FishAuctionPos25151.jpg"/>
          <p:cNvPicPr>
            <a:picLocks noGrp="1" noChangeAspect="1"/>
          </p:cNvPicPr>
          <p:nvPr>
            <p:ph type="pic" sz="quarter" idx="2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74" b="11374"/>
          <a:stretch>
            <a:fillRect/>
          </a:stretch>
        </p:blipFill>
        <p:spPr>
          <a:xfrm>
            <a:off x="3090863" y="1566863"/>
            <a:ext cx="2962275" cy="2995612"/>
          </a:xfrm>
        </p:spPr>
      </p:pic>
      <p:sp>
        <p:nvSpPr>
          <p:cNvPr id="9" name="Text Placeholder 8"/>
          <p:cNvSpPr>
            <a:spLocks noGrp="1"/>
          </p:cNvSpPr>
          <p:nvPr>
            <p:ph type="body" sz="quarter" idx="24"/>
          </p:nvPr>
        </p:nvSpPr>
        <p:spPr>
          <a:xfrm>
            <a:off x="412750" y="5678488"/>
            <a:ext cx="8275638" cy="48736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>
                <a:ea typeface="+mn-ea"/>
                <a:cs typeface="+mn-cs"/>
              </a:rPr>
              <a:t>Photos: John Kaneko</a:t>
            </a:r>
            <a:endParaRPr lang="en-US" dirty="0">
              <a:ea typeface="+mn-ea"/>
              <a:cs typeface="+mn-cs"/>
            </a:endParaRPr>
          </a:p>
        </p:txBody>
      </p:sp>
      <p:pic>
        <p:nvPicPr>
          <p:cNvPr id="17419" name="Picture Placeholder 2"/>
          <p:cNvPicPr>
            <a:picLocks noGrp="1" noChangeAspect="1"/>
          </p:cNvPicPr>
          <p:nvPr>
            <p:ph type="pic" sz="quarter" idx="2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1" t="-311" r="4703" b="-3"/>
          <a:stretch>
            <a:fillRect/>
          </a:stretch>
        </p:blipFill>
        <p:spPr>
          <a:xfrm>
            <a:off x="6183313" y="1566863"/>
            <a:ext cx="2960687" cy="2995612"/>
          </a:xfr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13"/>
          <p:cNvSpPr>
            <a:spLocks noGrp="1"/>
          </p:cNvSpPr>
          <p:nvPr>
            <p:ph type="ftr" sz="quarter" idx="23"/>
          </p:nvPr>
        </p:nvSpPr>
        <p:spPr>
          <a:xfrm>
            <a:off x="457200" y="6356350"/>
            <a:ext cx="1789110" cy="365125"/>
          </a:xfrm>
        </p:spPr>
        <p:txBody>
          <a:bodyPr/>
          <a:lstStyle/>
          <a:p>
            <a:pPr>
              <a:defRPr/>
            </a:pPr>
            <a:r>
              <a:rPr lang="en-US"/>
              <a:t>Hawaii Seafood Council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196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  <a:cs typeface="+mj-cs"/>
              </a:rPr>
              <a:t>What is a fishery?</a:t>
            </a:r>
          </a:p>
        </p:txBody>
      </p:sp>
      <p:sp>
        <p:nvSpPr>
          <p:cNvPr id="1946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47675" y="890588"/>
            <a:ext cx="8232775" cy="552450"/>
          </a:xfrm>
        </p:spPr>
        <p:txBody>
          <a:bodyPr/>
          <a:lstStyle/>
          <a:p>
            <a:pPr eaLnBrk="1" hangingPunct="1"/>
            <a:r>
              <a:rPr lang="en-US" altLang="en-US" smtClean="0">
                <a:latin typeface="Gill Sans MT" panose="020B0502020104020203" pitchFamily="34" charset="0"/>
              </a:rPr>
              <a:t>Marine Fisheries are further defined by:</a:t>
            </a:r>
            <a:endParaRPr lang="en-US" altLang="en-US" i="1" smtClean="0">
              <a:latin typeface="Gill Sans MT" panose="020B05020201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9"/>
          </p:nvPr>
        </p:nvSpPr>
        <p:spPr>
          <a:xfrm>
            <a:off x="450850" y="1568450"/>
            <a:ext cx="4038600" cy="40386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rgbClr val="004680"/>
                </a:solidFill>
                <a:ea typeface="+mn-ea"/>
                <a:cs typeface="+mn-cs"/>
              </a:rPr>
              <a:t>Location  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  <a:ea typeface="+mn-ea"/>
                <a:cs typeface="+mn-cs"/>
              </a:rPr>
              <a:t>Purpose 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  <a:ea typeface="+mn-ea"/>
                <a:cs typeface="+mn-cs"/>
              </a:rPr>
              <a:t>Environment 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  <a:ea typeface="+mn-ea"/>
                <a:cs typeface="+mn-cs"/>
              </a:rPr>
              <a:t>Fishing Method 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  <a:ea typeface="+mn-ea"/>
                <a:cs typeface="+mn-cs"/>
              </a:rPr>
              <a:t>Target Species 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  <a:ea typeface="+mn-ea"/>
                <a:cs typeface="+mn-cs"/>
              </a:rPr>
              <a:t>Management Jurisdiction</a:t>
            </a:r>
          </a:p>
        </p:txBody>
      </p:sp>
      <p:pic>
        <p:nvPicPr>
          <p:cNvPr id="19462" name="Content Placeholder 1"/>
          <p:cNvPicPr>
            <a:picLocks noGrp="1" noChangeAspect="1"/>
          </p:cNvPicPr>
          <p:nvPr>
            <p:ph sz="quarter" idx="2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8" r="12428"/>
          <a:stretch>
            <a:fillRect/>
          </a:stretch>
        </p:blipFill>
        <p:spPr>
          <a:xfrm>
            <a:off x="4645025" y="1568450"/>
            <a:ext cx="4038600" cy="4038600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21"/>
          </p:nvPr>
        </p:nvSpPr>
        <p:spPr>
          <a:xfrm>
            <a:off x="450850" y="5711825"/>
            <a:ext cx="8237538" cy="45402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n-ea"/>
                <a:cs typeface="+mn-cs"/>
              </a:rPr>
              <a:t>Photo: </a:t>
            </a:r>
            <a:r>
              <a:rPr lang="en-US" dirty="0" smtClean="0">
                <a:ea typeface="+mn-ea"/>
                <a:cs typeface="+mn-cs"/>
              </a:rPr>
              <a:t>Bob Lamb Big Island Photography</a:t>
            </a:r>
            <a:endParaRPr lang="en-US" dirty="0">
              <a:ea typeface="+mn-ea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13"/>
          <p:cNvSpPr>
            <a:spLocks noGrp="1"/>
          </p:cNvSpPr>
          <p:nvPr>
            <p:ph type="ftr" sz="quarter" idx="23"/>
          </p:nvPr>
        </p:nvSpPr>
        <p:spPr>
          <a:xfrm>
            <a:off x="457200" y="6356350"/>
            <a:ext cx="1789110" cy="365125"/>
          </a:xfrm>
        </p:spPr>
        <p:txBody>
          <a:bodyPr/>
          <a:lstStyle/>
          <a:p>
            <a:pPr>
              <a:defRPr/>
            </a:pPr>
            <a:r>
              <a:rPr lang="en-US"/>
              <a:t>Hawaii Seafood Council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196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  <a:cs typeface="+mj-cs"/>
              </a:rPr>
              <a:t>What is a fishery?</a:t>
            </a:r>
          </a:p>
        </p:txBody>
      </p:sp>
      <p:sp>
        <p:nvSpPr>
          <p:cNvPr id="21508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47675" y="890588"/>
            <a:ext cx="8232775" cy="552450"/>
          </a:xfrm>
        </p:spPr>
        <p:txBody>
          <a:bodyPr/>
          <a:lstStyle/>
          <a:p>
            <a:pPr eaLnBrk="1" hangingPunct="1"/>
            <a:r>
              <a:rPr lang="en-US" altLang="en-US" smtClean="0">
                <a:latin typeface="Gill Sans MT" panose="020B0502020104020203" pitchFamily="34" charset="0"/>
              </a:rPr>
              <a:t>Marine Fisheries are further defined by:</a:t>
            </a:r>
            <a:endParaRPr lang="en-US" altLang="en-US" i="1" smtClean="0">
              <a:latin typeface="Gill Sans MT" panose="020B05020201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9"/>
          </p:nvPr>
        </p:nvSpPr>
        <p:spPr>
          <a:xfrm>
            <a:off x="450850" y="1568450"/>
            <a:ext cx="4038600" cy="40386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  <a:ea typeface="+mn-ea"/>
                <a:cs typeface="+mn-cs"/>
              </a:rPr>
              <a:t>Location  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rgbClr val="004680"/>
                </a:solidFill>
                <a:ea typeface="+mn-ea"/>
                <a:cs typeface="+mn-cs"/>
              </a:rPr>
              <a:t>Purpose 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rgbClr val="7F7F7F"/>
                </a:solidFill>
                <a:ea typeface="+mn-ea"/>
                <a:cs typeface="+mn-cs"/>
              </a:rPr>
              <a:t>Environment 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rgbClr val="7F7F7F"/>
                </a:solidFill>
                <a:ea typeface="+mn-ea"/>
                <a:cs typeface="+mn-cs"/>
              </a:rPr>
              <a:t>Fishing Method 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rgbClr val="7F7F7F"/>
                </a:solidFill>
                <a:ea typeface="+mn-ea"/>
                <a:cs typeface="+mn-cs"/>
              </a:rPr>
              <a:t>Target Species 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rgbClr val="7F7F7F"/>
                </a:solidFill>
                <a:ea typeface="+mn-ea"/>
                <a:cs typeface="+mn-cs"/>
              </a:rPr>
              <a:t>Management Jurisdiction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450850" y="5711825"/>
            <a:ext cx="8237538" cy="45402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n-ea"/>
                <a:cs typeface="+mn-cs"/>
              </a:rPr>
              <a:t>Photo: </a:t>
            </a:r>
            <a:r>
              <a:rPr lang="en-US" dirty="0" smtClean="0">
                <a:ea typeface="+mn-ea"/>
                <a:cs typeface="+mn-cs"/>
              </a:rPr>
              <a:t>John Kaneko</a:t>
            </a:r>
            <a:endParaRPr lang="en-US" dirty="0">
              <a:ea typeface="+mn-ea"/>
              <a:cs typeface="+mn-cs"/>
            </a:endParaRPr>
          </a:p>
        </p:txBody>
      </p:sp>
      <p:pic>
        <p:nvPicPr>
          <p:cNvPr id="21511" name="Content Placeholder 4"/>
          <p:cNvPicPr>
            <a:picLocks noGrp="1" noChangeAspect="1"/>
          </p:cNvPicPr>
          <p:nvPr>
            <p:ph sz="quarter" idx="2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5025" y="2073275"/>
            <a:ext cx="4038600" cy="3028950"/>
          </a:xfr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13"/>
          <p:cNvSpPr>
            <a:spLocks noGrp="1"/>
          </p:cNvSpPr>
          <p:nvPr>
            <p:ph type="ftr" sz="quarter" idx="23"/>
          </p:nvPr>
        </p:nvSpPr>
        <p:spPr>
          <a:xfrm>
            <a:off x="457200" y="6356350"/>
            <a:ext cx="1789110" cy="365125"/>
          </a:xfrm>
        </p:spPr>
        <p:txBody>
          <a:bodyPr/>
          <a:lstStyle/>
          <a:p>
            <a:pPr>
              <a:defRPr/>
            </a:pPr>
            <a:r>
              <a:rPr lang="en-US"/>
              <a:t>Hawaii Seafood Council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196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  <a:cs typeface="+mj-cs"/>
              </a:rPr>
              <a:t>What is a fishery?</a:t>
            </a:r>
          </a:p>
        </p:txBody>
      </p:sp>
      <p:sp>
        <p:nvSpPr>
          <p:cNvPr id="23556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47675" y="890588"/>
            <a:ext cx="8232775" cy="552450"/>
          </a:xfrm>
        </p:spPr>
        <p:txBody>
          <a:bodyPr/>
          <a:lstStyle/>
          <a:p>
            <a:pPr eaLnBrk="1" hangingPunct="1"/>
            <a:r>
              <a:rPr lang="en-US" altLang="en-US" smtClean="0">
                <a:latin typeface="Gill Sans MT" panose="020B0502020104020203" pitchFamily="34" charset="0"/>
              </a:rPr>
              <a:t>Marine Fisheries are further defined by:</a:t>
            </a:r>
            <a:endParaRPr lang="en-US" altLang="en-US" i="1" smtClean="0">
              <a:latin typeface="Gill Sans MT" panose="020B05020201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9"/>
          </p:nvPr>
        </p:nvSpPr>
        <p:spPr>
          <a:xfrm>
            <a:off x="450850" y="1568450"/>
            <a:ext cx="4038600" cy="40386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  <a:ea typeface="+mn-ea"/>
                <a:cs typeface="+mn-cs"/>
              </a:rPr>
              <a:t>Location  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  <a:ea typeface="+mn-ea"/>
                <a:cs typeface="+mn-cs"/>
              </a:rPr>
              <a:t>Purpose 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rgbClr val="004680"/>
                </a:solidFill>
                <a:ea typeface="+mn-ea"/>
                <a:cs typeface="+mn-cs"/>
              </a:rPr>
              <a:t>Environment 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  <a:ea typeface="+mn-ea"/>
                <a:cs typeface="+mn-cs"/>
              </a:rPr>
              <a:t>Fishing Method 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  <a:ea typeface="+mn-ea"/>
                <a:cs typeface="+mn-cs"/>
              </a:rPr>
              <a:t>Target Species 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  <a:ea typeface="+mn-ea"/>
                <a:cs typeface="+mn-cs"/>
              </a:rPr>
              <a:t>Management Jurisdiction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450850" y="5711825"/>
            <a:ext cx="8237538" cy="45402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n-ea"/>
                <a:cs typeface="+mn-cs"/>
              </a:rPr>
              <a:t>Photo: </a:t>
            </a:r>
            <a:r>
              <a:rPr lang="en-US" dirty="0" smtClean="0">
                <a:ea typeface="+mn-ea"/>
                <a:cs typeface="+mn-cs"/>
              </a:rPr>
              <a:t>John Kaneko</a:t>
            </a:r>
            <a:endParaRPr lang="en-US" dirty="0">
              <a:ea typeface="+mn-ea"/>
              <a:cs typeface="+mn-cs"/>
            </a:endParaRPr>
          </a:p>
        </p:txBody>
      </p:sp>
      <p:pic>
        <p:nvPicPr>
          <p:cNvPr id="23559" name="Content Placeholder 4"/>
          <p:cNvPicPr>
            <a:picLocks noGrp="1" noChangeAspect="1"/>
          </p:cNvPicPr>
          <p:nvPr>
            <p:ph sz="quarter" idx="2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5025" y="2073275"/>
            <a:ext cx="4038600" cy="3028950"/>
          </a:xfr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13"/>
          <p:cNvSpPr>
            <a:spLocks noGrp="1"/>
          </p:cNvSpPr>
          <p:nvPr>
            <p:ph type="ftr" sz="quarter" idx="23"/>
          </p:nvPr>
        </p:nvSpPr>
        <p:spPr>
          <a:xfrm>
            <a:off x="457200" y="6356350"/>
            <a:ext cx="1789110" cy="365125"/>
          </a:xfrm>
        </p:spPr>
        <p:txBody>
          <a:bodyPr/>
          <a:lstStyle/>
          <a:p>
            <a:pPr>
              <a:defRPr/>
            </a:pPr>
            <a:r>
              <a:rPr lang="en-US"/>
              <a:t>Hawaii Seafood Council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196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  <a:cs typeface="+mj-cs"/>
              </a:rPr>
              <a:t>What is a fishery?</a:t>
            </a:r>
          </a:p>
        </p:txBody>
      </p:sp>
      <p:sp>
        <p:nvSpPr>
          <p:cNvPr id="25604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47675" y="890588"/>
            <a:ext cx="8232775" cy="552450"/>
          </a:xfrm>
        </p:spPr>
        <p:txBody>
          <a:bodyPr/>
          <a:lstStyle/>
          <a:p>
            <a:pPr eaLnBrk="1" hangingPunct="1"/>
            <a:r>
              <a:rPr lang="en-US" altLang="en-US" smtClean="0">
                <a:latin typeface="Gill Sans MT" panose="020B0502020104020203" pitchFamily="34" charset="0"/>
              </a:rPr>
              <a:t>Marine Fisheries are further defined by:</a:t>
            </a:r>
            <a:endParaRPr lang="en-US" altLang="en-US" i="1" smtClean="0">
              <a:latin typeface="Gill Sans MT" panose="020B05020201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9"/>
          </p:nvPr>
        </p:nvSpPr>
        <p:spPr>
          <a:xfrm>
            <a:off x="450850" y="1568450"/>
            <a:ext cx="4038600" cy="40386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  <a:ea typeface="+mn-ea"/>
                <a:cs typeface="+mn-cs"/>
              </a:rPr>
              <a:t>Location  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  <a:ea typeface="+mn-ea"/>
                <a:cs typeface="+mn-cs"/>
              </a:rPr>
              <a:t>Purpose 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  <a:ea typeface="+mn-ea"/>
                <a:cs typeface="+mn-cs"/>
              </a:rPr>
              <a:t>Environment 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rgbClr val="004680"/>
                </a:solidFill>
                <a:ea typeface="+mn-ea"/>
                <a:cs typeface="+mn-cs"/>
              </a:rPr>
              <a:t>Fishing Method 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rgbClr val="7F7F7F"/>
                </a:solidFill>
                <a:ea typeface="+mn-ea"/>
                <a:cs typeface="+mn-cs"/>
              </a:rPr>
              <a:t>Target Species 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rgbClr val="7F7F7F"/>
                </a:solidFill>
                <a:ea typeface="+mn-ea"/>
                <a:cs typeface="+mn-cs"/>
              </a:rPr>
              <a:t>Management Jurisdiction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450850" y="5711825"/>
            <a:ext cx="8237538" cy="45402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n-ea"/>
                <a:cs typeface="+mn-cs"/>
              </a:rPr>
              <a:t>Photo: </a:t>
            </a:r>
            <a:r>
              <a:rPr lang="en-US" dirty="0" smtClean="0">
                <a:ea typeface="+mn-ea"/>
                <a:cs typeface="+mn-cs"/>
              </a:rPr>
              <a:t>John Kaneko</a:t>
            </a:r>
            <a:endParaRPr lang="en-US" dirty="0">
              <a:ea typeface="+mn-ea"/>
              <a:cs typeface="+mn-cs"/>
            </a:endParaRPr>
          </a:p>
        </p:txBody>
      </p:sp>
      <p:pic>
        <p:nvPicPr>
          <p:cNvPr id="25607" name="Content Placeholder 4"/>
          <p:cNvPicPr>
            <a:picLocks noGrp="1" noChangeAspect="1"/>
          </p:cNvPicPr>
          <p:nvPr>
            <p:ph sz="quarter" idx="2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5025" y="2073275"/>
            <a:ext cx="4038600" cy="3028950"/>
          </a:xfr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13"/>
          <p:cNvSpPr>
            <a:spLocks noGrp="1"/>
          </p:cNvSpPr>
          <p:nvPr>
            <p:ph type="ftr" sz="quarter" idx="23"/>
          </p:nvPr>
        </p:nvSpPr>
        <p:spPr>
          <a:xfrm>
            <a:off x="457200" y="6356350"/>
            <a:ext cx="1789110" cy="365125"/>
          </a:xfrm>
        </p:spPr>
        <p:txBody>
          <a:bodyPr/>
          <a:lstStyle/>
          <a:p>
            <a:pPr>
              <a:defRPr/>
            </a:pPr>
            <a:r>
              <a:rPr lang="en-US"/>
              <a:t>Hawaii Seafood Council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196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  <a:cs typeface="+mj-cs"/>
              </a:rPr>
              <a:t>What is a fishery?</a:t>
            </a:r>
          </a:p>
        </p:txBody>
      </p:sp>
      <p:sp>
        <p:nvSpPr>
          <p:cNvPr id="27652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47675" y="890588"/>
            <a:ext cx="8232775" cy="552450"/>
          </a:xfrm>
        </p:spPr>
        <p:txBody>
          <a:bodyPr/>
          <a:lstStyle/>
          <a:p>
            <a:pPr eaLnBrk="1" hangingPunct="1"/>
            <a:r>
              <a:rPr lang="en-US" altLang="en-US" smtClean="0">
                <a:latin typeface="Gill Sans MT" panose="020B0502020104020203" pitchFamily="34" charset="0"/>
              </a:rPr>
              <a:t>Marine Fisheries are further defined by:</a:t>
            </a:r>
            <a:endParaRPr lang="en-US" altLang="en-US" i="1" smtClean="0">
              <a:latin typeface="Gill Sans MT" panose="020B05020201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9"/>
          </p:nvPr>
        </p:nvSpPr>
        <p:spPr>
          <a:xfrm>
            <a:off x="450850" y="1568450"/>
            <a:ext cx="4038600" cy="40386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  <a:ea typeface="+mn-ea"/>
                <a:cs typeface="+mn-cs"/>
              </a:rPr>
              <a:t>Location  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  <a:ea typeface="+mn-ea"/>
                <a:cs typeface="+mn-cs"/>
              </a:rPr>
              <a:t>Purpose 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  <a:ea typeface="+mn-ea"/>
                <a:cs typeface="+mn-cs"/>
              </a:rPr>
              <a:t>Environment 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  <a:ea typeface="+mn-ea"/>
                <a:cs typeface="+mn-cs"/>
              </a:rPr>
              <a:t>Fishing Method 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rgbClr val="004680"/>
                </a:solidFill>
                <a:ea typeface="+mn-ea"/>
                <a:cs typeface="+mn-cs"/>
              </a:rPr>
              <a:t>Target Species 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rgbClr val="7F7F7F"/>
                </a:solidFill>
                <a:ea typeface="+mn-ea"/>
                <a:cs typeface="+mn-cs"/>
              </a:rPr>
              <a:t>Management Jurisdiction</a:t>
            </a:r>
          </a:p>
        </p:txBody>
      </p:sp>
      <p:pic>
        <p:nvPicPr>
          <p:cNvPr id="27654" name="Content Placeholder 1"/>
          <p:cNvPicPr>
            <a:picLocks noGrp="1" noChangeAspect="1"/>
          </p:cNvPicPr>
          <p:nvPr>
            <p:ph sz="quarter" idx="2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>
          <a:xfrm>
            <a:off x="4645025" y="1568450"/>
            <a:ext cx="4038600" cy="4038600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50850" y="5711825"/>
            <a:ext cx="8237538" cy="45402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n-ea"/>
                <a:cs typeface="+mn-cs"/>
              </a:rPr>
              <a:t>Photo: </a:t>
            </a:r>
            <a:r>
              <a:rPr lang="en-US" dirty="0" smtClean="0">
                <a:ea typeface="+mn-ea"/>
                <a:cs typeface="+mn-cs"/>
              </a:rPr>
              <a:t>John Kaneko</a:t>
            </a:r>
            <a:endParaRPr lang="en-US" dirty="0">
              <a:ea typeface="+mn-ea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13"/>
          <p:cNvSpPr>
            <a:spLocks noGrp="1"/>
          </p:cNvSpPr>
          <p:nvPr>
            <p:ph type="ftr" sz="quarter" idx="23"/>
          </p:nvPr>
        </p:nvSpPr>
        <p:spPr>
          <a:xfrm>
            <a:off x="457200" y="6356350"/>
            <a:ext cx="1789110" cy="365125"/>
          </a:xfrm>
        </p:spPr>
        <p:txBody>
          <a:bodyPr/>
          <a:lstStyle/>
          <a:p>
            <a:pPr>
              <a:defRPr/>
            </a:pPr>
            <a:r>
              <a:rPr lang="en-US"/>
              <a:t>Hawaii Seafood Council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196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  <a:cs typeface="+mj-cs"/>
              </a:rPr>
              <a:t>What is a fishery?</a:t>
            </a:r>
          </a:p>
        </p:txBody>
      </p:sp>
      <p:sp>
        <p:nvSpPr>
          <p:cNvPr id="2970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47675" y="890588"/>
            <a:ext cx="8232775" cy="552450"/>
          </a:xfrm>
        </p:spPr>
        <p:txBody>
          <a:bodyPr/>
          <a:lstStyle/>
          <a:p>
            <a:pPr eaLnBrk="1" hangingPunct="1"/>
            <a:r>
              <a:rPr lang="en-US" altLang="en-US" smtClean="0">
                <a:latin typeface="Gill Sans MT" panose="020B0502020104020203" pitchFamily="34" charset="0"/>
              </a:rPr>
              <a:t>Marine Fisheries are further defined by:</a:t>
            </a:r>
            <a:endParaRPr lang="en-US" altLang="en-US" i="1" smtClean="0">
              <a:latin typeface="Gill Sans MT" panose="020B05020201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9"/>
          </p:nvPr>
        </p:nvSpPr>
        <p:spPr>
          <a:xfrm>
            <a:off x="450850" y="1568450"/>
            <a:ext cx="4038600" cy="40386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  <a:ea typeface="+mn-ea"/>
                <a:cs typeface="+mn-cs"/>
              </a:rPr>
              <a:t>Location  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  <a:ea typeface="+mn-ea"/>
                <a:cs typeface="+mn-cs"/>
              </a:rPr>
              <a:t>Purpose 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  <a:ea typeface="+mn-ea"/>
                <a:cs typeface="+mn-cs"/>
              </a:rPr>
              <a:t>Environment 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  <a:ea typeface="+mn-ea"/>
                <a:cs typeface="+mn-cs"/>
              </a:rPr>
              <a:t>Fishing Method 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  <a:ea typeface="+mn-ea"/>
                <a:cs typeface="+mn-cs"/>
              </a:rPr>
              <a:t>Target Species 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rgbClr val="004680"/>
                </a:solidFill>
                <a:ea typeface="+mn-ea"/>
                <a:cs typeface="+mn-cs"/>
              </a:rPr>
              <a:t>Management Jurisdiction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450850" y="5711825"/>
            <a:ext cx="8237538" cy="45402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n-ea"/>
                <a:cs typeface="+mn-cs"/>
              </a:rPr>
              <a:t>Photo: </a:t>
            </a:r>
            <a:r>
              <a:rPr lang="en-US" dirty="0" smtClean="0">
                <a:ea typeface="+mn-ea"/>
                <a:cs typeface="+mn-cs"/>
              </a:rPr>
              <a:t>John Kaneko</a:t>
            </a:r>
            <a:endParaRPr lang="en-US" dirty="0">
              <a:ea typeface="+mn-ea"/>
              <a:cs typeface="+mn-cs"/>
            </a:endParaRPr>
          </a:p>
        </p:txBody>
      </p:sp>
      <p:pic>
        <p:nvPicPr>
          <p:cNvPr id="29703" name="Content Placeholder 4"/>
          <p:cNvPicPr>
            <a:picLocks noGrp="1" noChangeAspect="1"/>
          </p:cNvPicPr>
          <p:nvPr>
            <p:ph sz="quarter" idx="2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5025" y="2073275"/>
            <a:ext cx="4038600" cy="3028950"/>
          </a:xfr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sc_template_20150630_final">
  <a:themeElements>
    <a:clrScheme name="hsc_theme_20150630">
      <a:dk1>
        <a:srgbClr val="252525"/>
      </a:dk1>
      <a:lt1>
        <a:srgbClr val="FFFFFF"/>
      </a:lt1>
      <a:dk2>
        <a:srgbClr val="515151"/>
      </a:dk2>
      <a:lt2>
        <a:srgbClr val="D4D4D4"/>
      </a:lt2>
      <a:accent1>
        <a:srgbClr val="008ABD"/>
      </a:accent1>
      <a:accent2>
        <a:srgbClr val="004680"/>
      </a:accent2>
      <a:accent3>
        <a:srgbClr val="009B8A"/>
      </a:accent3>
      <a:accent4>
        <a:srgbClr val="93B901"/>
      </a:accent4>
      <a:accent5>
        <a:srgbClr val="FF8000"/>
      </a:accent5>
      <a:accent6>
        <a:srgbClr val="808080"/>
      </a:accent6>
      <a:hlink>
        <a:srgbClr val="808080"/>
      </a:hlink>
      <a:folHlink>
        <a:srgbClr val="808080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hsc_sustainability_20150508.potx" id="{D41C1A05-2E8D-4D3B-B64F-F0979817661D}" vid="{1ACC69AE-8F20-4105-82AE-83134E8DE7E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5503</TotalTime>
  <Words>1364</Words>
  <Application>Microsoft Office PowerPoint</Application>
  <PresentationFormat>On-screen Show (4:3)</PresentationFormat>
  <Paragraphs>304</Paragraphs>
  <Slides>28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MS PGothic</vt:lpstr>
      <vt:lpstr>Arial</vt:lpstr>
      <vt:lpstr>Gill Sans MT</vt:lpstr>
      <vt:lpstr>hsc_template_20150630_final</vt:lpstr>
      <vt:lpstr> What is a Fishery?</vt:lpstr>
      <vt:lpstr>The Simple Definition:</vt:lpstr>
      <vt:lpstr>WHAT IS A FISHERY?</vt:lpstr>
      <vt:lpstr>What is a fishery?</vt:lpstr>
      <vt:lpstr>What is a fishery?</vt:lpstr>
      <vt:lpstr>What is a fishery?</vt:lpstr>
      <vt:lpstr>What is a fishery?</vt:lpstr>
      <vt:lpstr>What is a fishery?</vt:lpstr>
      <vt:lpstr>What is a fishery?</vt:lpstr>
      <vt:lpstr>Defining by Location</vt:lpstr>
      <vt:lpstr>What is a fishery?</vt:lpstr>
      <vt:lpstr>Defining by Purpose</vt:lpstr>
      <vt:lpstr>What is a fishery?</vt:lpstr>
      <vt:lpstr>What is a fishery?</vt:lpstr>
      <vt:lpstr>What is a fishery?</vt:lpstr>
      <vt:lpstr>Defining by Environment</vt:lpstr>
      <vt:lpstr>What is a fishery?</vt:lpstr>
      <vt:lpstr>DefininG by  Fishing Method</vt:lpstr>
      <vt:lpstr>What is a fishery?</vt:lpstr>
      <vt:lpstr>Defining by  Target Species</vt:lpstr>
      <vt:lpstr>What is a fishery?</vt:lpstr>
      <vt:lpstr>What is a fishery?</vt:lpstr>
      <vt:lpstr>Defining by Management Jurisdiction</vt:lpstr>
      <vt:lpstr>What is a fishery?</vt:lpstr>
      <vt:lpstr>What is a fishery?</vt:lpstr>
      <vt:lpstr>What is a fishery?</vt:lpstr>
      <vt:lpstr>What is a fishery?</vt:lpstr>
      <vt:lpstr>What is a Fishery?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Hawaii Seafood Council: edu</dc:title>
  <dc:subject/>
  <dc:creator>JJK</dc:creator>
  <cp:keywords/>
  <dc:description/>
  <cp:lastModifiedBy>Yvette</cp:lastModifiedBy>
  <cp:revision>488</cp:revision>
  <cp:lastPrinted>2018-01-17T19:05:48Z</cp:lastPrinted>
  <dcterms:created xsi:type="dcterms:W3CDTF">2015-04-17T18:58:48Z</dcterms:created>
  <dcterms:modified xsi:type="dcterms:W3CDTF">2018-01-17T19:06:40Z</dcterms:modified>
  <cp:category/>
</cp:coreProperties>
</file>